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9"/>
  </p:notesMasterIdLst>
  <p:sldIdLst>
    <p:sldId id="256" r:id="rId2"/>
    <p:sldId id="258" r:id="rId3"/>
    <p:sldId id="352" r:id="rId4"/>
    <p:sldId id="347" r:id="rId5"/>
    <p:sldId id="353" r:id="rId6"/>
    <p:sldId id="346" r:id="rId7"/>
    <p:sldId id="349" r:id="rId8"/>
    <p:sldId id="348" r:id="rId9"/>
    <p:sldId id="351" r:id="rId10"/>
    <p:sldId id="354" r:id="rId11"/>
    <p:sldId id="355" r:id="rId12"/>
    <p:sldId id="356" r:id="rId13"/>
    <p:sldId id="357" r:id="rId14"/>
    <p:sldId id="358" r:id="rId15"/>
    <p:sldId id="350" r:id="rId16"/>
    <p:sldId id="359" r:id="rId17"/>
    <p:sldId id="31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5E41"/>
    <a:srgbClr val="F5887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59" d="100"/>
          <a:sy n="59" d="100"/>
        </p:scale>
        <p:origin x="-1686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E4C5-4D62-4895-BF2A-F6285B0BECB7}" type="datetimeFigureOut">
              <a:rPr lang="pt-BR" smtClean="0"/>
              <a:pPr/>
              <a:t>03/05/2018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8294-28A5-4B44-A596-9AB8182149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209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ECF1801-1E5E-4443-A2A4-A0E09B6DD42F}" type="slidenum">
              <a:rPr lang="pt-BR"/>
              <a:pPr/>
              <a:t>3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ECF1801-1E5E-4443-A2A4-A0E09B6DD42F}" type="slidenum">
              <a:rPr lang="pt-BR"/>
              <a:pPr/>
              <a:t>4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ECF1801-1E5E-4443-A2A4-A0E09B6DD42F}" type="slidenum">
              <a:rPr lang="pt-BR"/>
              <a:pPr/>
              <a:t>5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ECF1801-1E5E-4443-A2A4-A0E09B6DD42F}" type="slidenum">
              <a:rPr lang="pt-BR"/>
              <a:pPr/>
              <a:t>8</a:t>
            </a:fld>
            <a:endParaRPr lang="pt-B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708B7-57D7-42C6-AE6D-F636EE8C7D76}" type="slidenum">
              <a:rPr lang="pt-BR"/>
              <a:pPr/>
              <a:t>9</a:t>
            </a:fld>
            <a:endParaRPr lang="pt-B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84200" y="801688"/>
            <a:ext cx="5691188" cy="3201987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951"/>
            <a:ext cx="5029200" cy="3846013"/>
          </a:xfrm>
          <a:noFill/>
          <a:ln/>
        </p:spPr>
        <p:txBody>
          <a:bodyPr lIns="85725" tIns="42862" rIns="85725" bIns="42862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CA865-A889-4DEF-9B5B-E6EFB33212E7}" type="slidenum">
              <a:rPr lang="pt-BR"/>
              <a:pPr/>
              <a:t>15</a:t>
            </a:fld>
            <a:endParaRPr lang="pt-BR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86200" y="11963"/>
            <a:ext cx="2971800" cy="42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86200" y="8704371"/>
            <a:ext cx="2971800" cy="42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pt-BR" sz="1000" i="1">
                <a:latin typeface="Times New Roman" pitchFamily="18" charset="0"/>
              </a:rPr>
              <a:t>13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0" y="8704371"/>
            <a:ext cx="2971800" cy="42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0" y="11963"/>
            <a:ext cx="2971800" cy="426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632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5456"/>
            <a:ext cx="5029200" cy="3846013"/>
          </a:xfrm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56328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708B7-57D7-42C6-AE6D-F636EE8C7D76}" type="slidenum">
              <a:rPr lang="pt-BR"/>
              <a:pPr/>
              <a:t>16</a:t>
            </a:fld>
            <a:endParaRPr lang="pt-B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84200" y="801688"/>
            <a:ext cx="5691188" cy="3201987"/>
          </a:xfrm>
          <a:ln cap="flat"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6951"/>
            <a:ext cx="5029200" cy="3846013"/>
          </a:xfrm>
          <a:noFill/>
          <a:ln/>
        </p:spPr>
        <p:txBody>
          <a:bodyPr lIns="85725" tIns="42862" rIns="85725" bIns="42862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931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891E-6A9C-41AD-BD78-7F6439366FC9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3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B42B-3930-4280-A574-6D4004C490CC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65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93F0-E205-4DE6-AEA9-18D4C54F2539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10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590-2BC2-4D9C-B977-5640EBAB4BA8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18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CBE6-9155-41F8-A3D3-7AF2111F27CF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2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3CD1-507F-409C-8FAF-23911A8174E3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44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621C-E423-44E2-844E-6FD1A5B4A2AC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66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02E07-A3DF-4F2F-9492-75CEC113A9B6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21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DB5-6934-4009-A392-DD14FE588CC5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42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D97B-95FA-4F3E-8B72-35450F1B91FA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33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5FB4-604A-444D-8712-E5BA944AABA7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0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FA98-BCEE-49DA-B718-99A29D642162}" type="datetime1">
              <a:rPr lang="en-US" smtClean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Cidadania e Diversidade na Rede Federal de EPT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1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377504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5400" dirty="0" err="1" smtClean="0"/>
              <a:t>Degmar</a:t>
            </a:r>
            <a:r>
              <a:rPr lang="pt-BR" sz="5400" dirty="0" smtClean="0"/>
              <a:t> dos </a:t>
            </a:r>
            <a:r>
              <a:rPr lang="pt-BR" sz="5400" dirty="0" smtClean="0"/>
              <a:t>Anjos</a:t>
            </a:r>
          </a:p>
          <a:p>
            <a:pPr algn="r"/>
            <a:r>
              <a:rPr lang="pt-BR" sz="5400" dirty="0" smtClean="0"/>
              <a:t>IFPB/IFMT</a:t>
            </a:r>
            <a:endParaRPr lang="pt-BR" sz="5400" dirty="0"/>
          </a:p>
        </p:txBody>
      </p:sp>
      <p:sp>
        <p:nvSpPr>
          <p:cNvPr id="545" name="Espaço Reservado para Número de Slide 5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43" name="Imagem 5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295" y="-175416"/>
            <a:ext cx="4987142" cy="636751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0021" y="4082711"/>
            <a:ext cx="10988841" cy="2348583"/>
          </a:xfrm>
        </p:spPr>
        <p:txBody>
          <a:bodyPr anchor="ctr" anchorCtr="1">
            <a:normAutofit/>
          </a:bodyPr>
          <a:lstStyle/>
          <a:p>
            <a:r>
              <a:rPr lang="pt-BR" sz="4800" dirty="0" smtClean="0">
                <a:solidFill>
                  <a:schemeClr val="accent1">
                    <a:lumMod val="75000"/>
                  </a:schemeClr>
                </a:solidFill>
              </a:rPr>
              <a:t>INTERAÇÃO PROFESSOR/ESTUDANTE </a:t>
            </a:r>
            <a:br>
              <a:rPr lang="pt-BR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COMO LIDAR COM PRESSÕES E CONFLITOS NOS NOVOS CONTEXTOS DE APRENDIZAGEM?</a:t>
            </a:r>
            <a:r>
              <a:rPr lang="pt-BR" sz="4800" dirty="0" smtClean="0">
                <a:solidFill>
                  <a:srgbClr val="C00000"/>
                </a:solidFill>
              </a:rPr>
              <a:t/>
            </a:r>
            <a:br>
              <a:rPr lang="pt-BR" sz="4800" dirty="0" smtClean="0">
                <a:solidFill>
                  <a:srgbClr val="C00000"/>
                </a:solidFill>
              </a:rPr>
            </a:br>
            <a:endParaRPr lang="pt-BR" sz="22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8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377504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3702" y="3459082"/>
            <a:ext cx="10529298" cy="1882781"/>
          </a:xfrm>
        </p:spPr>
        <p:txBody>
          <a:bodyPr anchor="ctr" anchorCtr="1">
            <a:normAutofit fontScale="90000"/>
          </a:bodyPr>
          <a:lstStyle/>
          <a:p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Como lidar com pressões e conflitos nesse contexto?</a:t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endParaRPr lang="pt-BR" sz="3200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21972" y="3429000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2946" name="AutoShape 2" descr="Resultado de imagem para briga professor aluno universida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2948" name="AutoShape 4" descr="Resultado de imagem para briga professor aluno universida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2950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2952" name="AutoShape 8" descr="Resultado de imagem para conflito professor aluno universida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0" y="1"/>
            <a:ext cx="12191999" cy="3850104"/>
            <a:chOff x="525" y="195"/>
            <a:chExt cx="2729" cy="1233"/>
          </a:xfrm>
        </p:grpSpPr>
        <p:sp>
          <p:nvSpPr>
            <p:cNvPr id="14" name="Freeform 4"/>
            <p:cNvSpPr>
              <a:spLocks/>
            </p:cNvSpPr>
            <p:nvPr/>
          </p:nvSpPr>
          <p:spPr bwMode="auto">
            <a:xfrm>
              <a:off x="1870" y="531"/>
              <a:ext cx="39" cy="58"/>
            </a:xfrm>
            <a:custGeom>
              <a:avLst/>
              <a:gdLst>
                <a:gd name="T0" fmla="*/ 38 w 39"/>
                <a:gd name="T1" fmla="*/ 36 h 58"/>
                <a:gd name="T2" fmla="*/ 33 w 39"/>
                <a:gd name="T3" fmla="*/ 45 h 58"/>
                <a:gd name="T4" fmla="*/ 19 w 39"/>
                <a:gd name="T5" fmla="*/ 57 h 58"/>
                <a:gd name="T6" fmla="*/ 14 w 39"/>
                <a:gd name="T7" fmla="*/ 54 h 58"/>
                <a:gd name="T8" fmla="*/ 3 w 39"/>
                <a:gd name="T9" fmla="*/ 52 h 58"/>
                <a:gd name="T10" fmla="*/ 0 w 39"/>
                <a:gd name="T11" fmla="*/ 36 h 58"/>
                <a:gd name="T12" fmla="*/ 0 w 39"/>
                <a:gd name="T13" fmla="*/ 9 h 58"/>
                <a:gd name="T14" fmla="*/ 26 w 39"/>
                <a:gd name="T15" fmla="*/ 0 h 58"/>
                <a:gd name="T16" fmla="*/ 38 w 39"/>
                <a:gd name="T17" fmla="*/ 15 h 58"/>
                <a:gd name="T18" fmla="*/ 38 w 39"/>
                <a:gd name="T19" fmla="*/ 36 h 5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9"/>
                <a:gd name="T31" fmla="*/ 0 h 58"/>
                <a:gd name="T32" fmla="*/ 39 w 39"/>
                <a:gd name="T33" fmla="*/ 58 h 5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9" h="58">
                  <a:moveTo>
                    <a:pt x="38" y="36"/>
                  </a:moveTo>
                  <a:lnTo>
                    <a:pt x="33" y="45"/>
                  </a:lnTo>
                  <a:lnTo>
                    <a:pt x="19" y="57"/>
                  </a:lnTo>
                  <a:lnTo>
                    <a:pt x="14" y="54"/>
                  </a:lnTo>
                  <a:lnTo>
                    <a:pt x="3" y="52"/>
                  </a:lnTo>
                  <a:lnTo>
                    <a:pt x="0" y="36"/>
                  </a:lnTo>
                  <a:lnTo>
                    <a:pt x="0" y="9"/>
                  </a:lnTo>
                  <a:lnTo>
                    <a:pt x="26" y="0"/>
                  </a:lnTo>
                  <a:lnTo>
                    <a:pt x="38" y="15"/>
                  </a:lnTo>
                  <a:lnTo>
                    <a:pt x="38" y="36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1840" y="588"/>
              <a:ext cx="41" cy="221"/>
            </a:xfrm>
            <a:custGeom>
              <a:avLst/>
              <a:gdLst>
                <a:gd name="T0" fmla="*/ 29 w 41"/>
                <a:gd name="T1" fmla="*/ 0 h 221"/>
                <a:gd name="T2" fmla="*/ 22 w 41"/>
                <a:gd name="T3" fmla="*/ 16 h 221"/>
                <a:gd name="T4" fmla="*/ 14 w 41"/>
                <a:gd name="T5" fmla="*/ 32 h 221"/>
                <a:gd name="T6" fmla="*/ 12 w 41"/>
                <a:gd name="T7" fmla="*/ 49 h 221"/>
                <a:gd name="T8" fmla="*/ 12 w 41"/>
                <a:gd name="T9" fmla="*/ 58 h 221"/>
                <a:gd name="T10" fmla="*/ 10 w 41"/>
                <a:gd name="T11" fmla="*/ 71 h 221"/>
                <a:gd name="T12" fmla="*/ 7 w 41"/>
                <a:gd name="T13" fmla="*/ 84 h 221"/>
                <a:gd name="T14" fmla="*/ 5 w 41"/>
                <a:gd name="T15" fmla="*/ 97 h 221"/>
                <a:gd name="T16" fmla="*/ 3 w 41"/>
                <a:gd name="T17" fmla="*/ 113 h 221"/>
                <a:gd name="T18" fmla="*/ 0 w 41"/>
                <a:gd name="T19" fmla="*/ 129 h 221"/>
                <a:gd name="T20" fmla="*/ 0 w 41"/>
                <a:gd name="T21" fmla="*/ 146 h 221"/>
                <a:gd name="T22" fmla="*/ 3 w 41"/>
                <a:gd name="T23" fmla="*/ 162 h 221"/>
                <a:gd name="T24" fmla="*/ 5 w 41"/>
                <a:gd name="T25" fmla="*/ 174 h 221"/>
                <a:gd name="T26" fmla="*/ 5 w 41"/>
                <a:gd name="T27" fmla="*/ 181 h 221"/>
                <a:gd name="T28" fmla="*/ 40 w 41"/>
                <a:gd name="T29" fmla="*/ 220 h 221"/>
                <a:gd name="T30" fmla="*/ 38 w 41"/>
                <a:gd name="T31" fmla="*/ 213 h 221"/>
                <a:gd name="T32" fmla="*/ 33 w 41"/>
                <a:gd name="T33" fmla="*/ 201 h 221"/>
                <a:gd name="T34" fmla="*/ 31 w 41"/>
                <a:gd name="T35" fmla="*/ 188 h 221"/>
                <a:gd name="T36" fmla="*/ 29 w 41"/>
                <a:gd name="T37" fmla="*/ 178 h 221"/>
                <a:gd name="T38" fmla="*/ 29 w 41"/>
                <a:gd name="T39" fmla="*/ 129 h 221"/>
                <a:gd name="T40" fmla="*/ 31 w 41"/>
                <a:gd name="T41" fmla="*/ 113 h 221"/>
                <a:gd name="T42" fmla="*/ 33 w 41"/>
                <a:gd name="T43" fmla="*/ 103 h 221"/>
                <a:gd name="T44" fmla="*/ 38 w 41"/>
                <a:gd name="T45" fmla="*/ 78 h 221"/>
                <a:gd name="T46" fmla="*/ 36 w 41"/>
                <a:gd name="T47" fmla="*/ 74 h 221"/>
                <a:gd name="T48" fmla="*/ 36 w 41"/>
                <a:gd name="T49" fmla="*/ 71 h 221"/>
                <a:gd name="T50" fmla="*/ 33 w 41"/>
                <a:gd name="T51" fmla="*/ 61 h 221"/>
                <a:gd name="T52" fmla="*/ 33 w 41"/>
                <a:gd name="T53" fmla="*/ 29 h 221"/>
                <a:gd name="T54" fmla="*/ 36 w 41"/>
                <a:gd name="T55" fmla="*/ 22 h 221"/>
                <a:gd name="T56" fmla="*/ 36 w 41"/>
                <a:gd name="T57" fmla="*/ 16 h 221"/>
                <a:gd name="T58" fmla="*/ 40 w 41"/>
                <a:gd name="T59" fmla="*/ 3 h 221"/>
                <a:gd name="T60" fmla="*/ 29 w 41"/>
                <a:gd name="T61" fmla="*/ 0 h 22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1"/>
                <a:gd name="T94" fmla="*/ 0 h 221"/>
                <a:gd name="T95" fmla="*/ 41 w 41"/>
                <a:gd name="T96" fmla="*/ 221 h 22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1" h="221">
                  <a:moveTo>
                    <a:pt x="29" y="0"/>
                  </a:moveTo>
                  <a:lnTo>
                    <a:pt x="22" y="16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2" y="58"/>
                  </a:lnTo>
                  <a:lnTo>
                    <a:pt x="10" y="71"/>
                  </a:lnTo>
                  <a:lnTo>
                    <a:pt x="7" y="84"/>
                  </a:lnTo>
                  <a:lnTo>
                    <a:pt x="5" y="97"/>
                  </a:lnTo>
                  <a:lnTo>
                    <a:pt x="3" y="113"/>
                  </a:lnTo>
                  <a:lnTo>
                    <a:pt x="0" y="129"/>
                  </a:lnTo>
                  <a:lnTo>
                    <a:pt x="0" y="146"/>
                  </a:lnTo>
                  <a:lnTo>
                    <a:pt x="3" y="162"/>
                  </a:lnTo>
                  <a:lnTo>
                    <a:pt x="5" y="174"/>
                  </a:lnTo>
                  <a:lnTo>
                    <a:pt x="5" y="181"/>
                  </a:lnTo>
                  <a:lnTo>
                    <a:pt x="40" y="220"/>
                  </a:lnTo>
                  <a:lnTo>
                    <a:pt x="38" y="213"/>
                  </a:lnTo>
                  <a:lnTo>
                    <a:pt x="33" y="201"/>
                  </a:lnTo>
                  <a:lnTo>
                    <a:pt x="31" y="188"/>
                  </a:lnTo>
                  <a:lnTo>
                    <a:pt x="29" y="178"/>
                  </a:lnTo>
                  <a:lnTo>
                    <a:pt x="29" y="129"/>
                  </a:lnTo>
                  <a:lnTo>
                    <a:pt x="31" y="113"/>
                  </a:lnTo>
                  <a:lnTo>
                    <a:pt x="33" y="103"/>
                  </a:lnTo>
                  <a:lnTo>
                    <a:pt x="38" y="78"/>
                  </a:lnTo>
                  <a:lnTo>
                    <a:pt x="36" y="74"/>
                  </a:lnTo>
                  <a:lnTo>
                    <a:pt x="36" y="71"/>
                  </a:lnTo>
                  <a:lnTo>
                    <a:pt x="33" y="61"/>
                  </a:lnTo>
                  <a:lnTo>
                    <a:pt x="33" y="29"/>
                  </a:lnTo>
                  <a:lnTo>
                    <a:pt x="36" y="22"/>
                  </a:lnTo>
                  <a:lnTo>
                    <a:pt x="36" y="16"/>
                  </a:lnTo>
                  <a:lnTo>
                    <a:pt x="40" y="3"/>
                  </a:lnTo>
                  <a:lnTo>
                    <a:pt x="29" y="0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1892" y="581"/>
              <a:ext cx="47" cy="251"/>
            </a:xfrm>
            <a:custGeom>
              <a:avLst/>
              <a:gdLst>
                <a:gd name="T0" fmla="*/ 0 w 47"/>
                <a:gd name="T1" fmla="*/ 13 h 251"/>
                <a:gd name="T2" fmla="*/ 4 w 47"/>
                <a:gd name="T3" fmla="*/ 17 h 251"/>
                <a:gd name="T4" fmla="*/ 7 w 47"/>
                <a:gd name="T5" fmla="*/ 22 h 251"/>
                <a:gd name="T6" fmla="*/ 12 w 47"/>
                <a:gd name="T7" fmla="*/ 32 h 251"/>
                <a:gd name="T8" fmla="*/ 14 w 47"/>
                <a:gd name="T9" fmla="*/ 39 h 251"/>
                <a:gd name="T10" fmla="*/ 17 w 47"/>
                <a:gd name="T11" fmla="*/ 49 h 251"/>
                <a:gd name="T12" fmla="*/ 19 w 47"/>
                <a:gd name="T13" fmla="*/ 62 h 251"/>
                <a:gd name="T14" fmla="*/ 19 w 47"/>
                <a:gd name="T15" fmla="*/ 91 h 251"/>
                <a:gd name="T16" fmla="*/ 14 w 47"/>
                <a:gd name="T17" fmla="*/ 101 h 251"/>
                <a:gd name="T18" fmla="*/ 14 w 47"/>
                <a:gd name="T19" fmla="*/ 110 h 251"/>
                <a:gd name="T20" fmla="*/ 10 w 47"/>
                <a:gd name="T21" fmla="*/ 124 h 251"/>
                <a:gd name="T22" fmla="*/ 7 w 47"/>
                <a:gd name="T23" fmla="*/ 137 h 251"/>
                <a:gd name="T24" fmla="*/ 7 w 47"/>
                <a:gd name="T25" fmla="*/ 149 h 251"/>
                <a:gd name="T26" fmla="*/ 4 w 47"/>
                <a:gd name="T27" fmla="*/ 162 h 251"/>
                <a:gd name="T28" fmla="*/ 4 w 47"/>
                <a:gd name="T29" fmla="*/ 191 h 251"/>
                <a:gd name="T30" fmla="*/ 7 w 47"/>
                <a:gd name="T31" fmla="*/ 205 h 251"/>
                <a:gd name="T32" fmla="*/ 7 w 47"/>
                <a:gd name="T33" fmla="*/ 218 h 251"/>
                <a:gd name="T34" fmla="*/ 12 w 47"/>
                <a:gd name="T35" fmla="*/ 230 h 251"/>
                <a:gd name="T36" fmla="*/ 14 w 47"/>
                <a:gd name="T37" fmla="*/ 244 h 251"/>
                <a:gd name="T38" fmla="*/ 19 w 47"/>
                <a:gd name="T39" fmla="*/ 250 h 251"/>
                <a:gd name="T40" fmla="*/ 19 w 47"/>
                <a:gd name="T41" fmla="*/ 244 h 251"/>
                <a:gd name="T42" fmla="*/ 46 w 47"/>
                <a:gd name="T43" fmla="*/ 188 h 251"/>
                <a:gd name="T44" fmla="*/ 39 w 47"/>
                <a:gd name="T45" fmla="*/ 179 h 251"/>
                <a:gd name="T46" fmla="*/ 36 w 47"/>
                <a:gd name="T47" fmla="*/ 172 h 251"/>
                <a:gd name="T48" fmla="*/ 34 w 47"/>
                <a:gd name="T49" fmla="*/ 166 h 251"/>
                <a:gd name="T50" fmla="*/ 34 w 47"/>
                <a:gd name="T51" fmla="*/ 144 h 251"/>
                <a:gd name="T52" fmla="*/ 36 w 47"/>
                <a:gd name="T53" fmla="*/ 137 h 251"/>
                <a:gd name="T54" fmla="*/ 39 w 47"/>
                <a:gd name="T55" fmla="*/ 130 h 251"/>
                <a:gd name="T56" fmla="*/ 39 w 47"/>
                <a:gd name="T57" fmla="*/ 127 h 251"/>
                <a:gd name="T58" fmla="*/ 41 w 47"/>
                <a:gd name="T59" fmla="*/ 127 h 251"/>
                <a:gd name="T60" fmla="*/ 46 w 47"/>
                <a:gd name="T61" fmla="*/ 101 h 251"/>
                <a:gd name="T62" fmla="*/ 46 w 47"/>
                <a:gd name="T63" fmla="*/ 75 h 251"/>
                <a:gd name="T64" fmla="*/ 43 w 47"/>
                <a:gd name="T65" fmla="*/ 49 h 251"/>
                <a:gd name="T66" fmla="*/ 34 w 47"/>
                <a:gd name="T67" fmla="*/ 29 h 251"/>
                <a:gd name="T68" fmla="*/ 21 w 47"/>
                <a:gd name="T69" fmla="*/ 10 h 251"/>
                <a:gd name="T70" fmla="*/ 14 w 47"/>
                <a:gd name="T71" fmla="*/ 0 h 251"/>
                <a:gd name="T72" fmla="*/ 0 w 47"/>
                <a:gd name="T73" fmla="*/ 13 h 25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"/>
                <a:gd name="T112" fmla="*/ 0 h 251"/>
                <a:gd name="T113" fmla="*/ 47 w 47"/>
                <a:gd name="T114" fmla="*/ 251 h 25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" h="251">
                  <a:moveTo>
                    <a:pt x="0" y="13"/>
                  </a:moveTo>
                  <a:lnTo>
                    <a:pt x="4" y="17"/>
                  </a:lnTo>
                  <a:lnTo>
                    <a:pt x="7" y="22"/>
                  </a:lnTo>
                  <a:lnTo>
                    <a:pt x="12" y="32"/>
                  </a:lnTo>
                  <a:lnTo>
                    <a:pt x="14" y="39"/>
                  </a:lnTo>
                  <a:lnTo>
                    <a:pt x="17" y="49"/>
                  </a:lnTo>
                  <a:lnTo>
                    <a:pt x="19" y="62"/>
                  </a:lnTo>
                  <a:lnTo>
                    <a:pt x="19" y="91"/>
                  </a:lnTo>
                  <a:lnTo>
                    <a:pt x="14" y="101"/>
                  </a:lnTo>
                  <a:lnTo>
                    <a:pt x="14" y="110"/>
                  </a:lnTo>
                  <a:lnTo>
                    <a:pt x="10" y="124"/>
                  </a:lnTo>
                  <a:lnTo>
                    <a:pt x="7" y="137"/>
                  </a:lnTo>
                  <a:lnTo>
                    <a:pt x="7" y="149"/>
                  </a:lnTo>
                  <a:lnTo>
                    <a:pt x="4" y="162"/>
                  </a:lnTo>
                  <a:lnTo>
                    <a:pt x="4" y="191"/>
                  </a:lnTo>
                  <a:lnTo>
                    <a:pt x="7" y="205"/>
                  </a:lnTo>
                  <a:lnTo>
                    <a:pt x="7" y="218"/>
                  </a:lnTo>
                  <a:lnTo>
                    <a:pt x="12" y="230"/>
                  </a:lnTo>
                  <a:lnTo>
                    <a:pt x="14" y="244"/>
                  </a:lnTo>
                  <a:lnTo>
                    <a:pt x="19" y="250"/>
                  </a:lnTo>
                  <a:lnTo>
                    <a:pt x="19" y="244"/>
                  </a:lnTo>
                  <a:lnTo>
                    <a:pt x="46" y="188"/>
                  </a:lnTo>
                  <a:lnTo>
                    <a:pt x="39" y="179"/>
                  </a:lnTo>
                  <a:lnTo>
                    <a:pt x="36" y="172"/>
                  </a:lnTo>
                  <a:lnTo>
                    <a:pt x="34" y="166"/>
                  </a:lnTo>
                  <a:lnTo>
                    <a:pt x="34" y="144"/>
                  </a:lnTo>
                  <a:lnTo>
                    <a:pt x="36" y="137"/>
                  </a:lnTo>
                  <a:lnTo>
                    <a:pt x="39" y="130"/>
                  </a:lnTo>
                  <a:lnTo>
                    <a:pt x="39" y="127"/>
                  </a:lnTo>
                  <a:lnTo>
                    <a:pt x="41" y="127"/>
                  </a:lnTo>
                  <a:lnTo>
                    <a:pt x="46" y="101"/>
                  </a:lnTo>
                  <a:lnTo>
                    <a:pt x="46" y="75"/>
                  </a:lnTo>
                  <a:lnTo>
                    <a:pt x="43" y="49"/>
                  </a:lnTo>
                  <a:lnTo>
                    <a:pt x="34" y="29"/>
                  </a:lnTo>
                  <a:lnTo>
                    <a:pt x="21" y="10"/>
                  </a:lnTo>
                  <a:lnTo>
                    <a:pt x="14" y="0"/>
                  </a:lnTo>
                  <a:lnTo>
                    <a:pt x="0" y="13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1090" y="195"/>
              <a:ext cx="775" cy="1233"/>
            </a:xfrm>
            <a:custGeom>
              <a:avLst/>
              <a:gdLst>
                <a:gd name="T0" fmla="*/ 365 w 775"/>
                <a:gd name="T1" fmla="*/ 520 h 1233"/>
                <a:gd name="T2" fmla="*/ 400 w 775"/>
                <a:gd name="T3" fmla="*/ 613 h 1233"/>
                <a:gd name="T4" fmla="*/ 400 w 775"/>
                <a:gd name="T5" fmla="*/ 679 h 1233"/>
                <a:gd name="T6" fmla="*/ 699 w 775"/>
                <a:gd name="T7" fmla="*/ 1232 h 1233"/>
                <a:gd name="T8" fmla="*/ 425 w 775"/>
                <a:gd name="T9" fmla="*/ 1063 h 1233"/>
                <a:gd name="T10" fmla="*/ 208 w 775"/>
                <a:gd name="T11" fmla="*/ 904 h 1233"/>
                <a:gd name="T12" fmla="*/ 216 w 775"/>
                <a:gd name="T13" fmla="*/ 751 h 1233"/>
                <a:gd name="T14" fmla="*/ 184 w 775"/>
                <a:gd name="T15" fmla="*/ 696 h 1233"/>
                <a:gd name="T16" fmla="*/ 141 w 775"/>
                <a:gd name="T17" fmla="*/ 616 h 1233"/>
                <a:gd name="T18" fmla="*/ 75 w 775"/>
                <a:gd name="T19" fmla="*/ 523 h 1233"/>
                <a:gd name="T20" fmla="*/ 35 w 775"/>
                <a:gd name="T21" fmla="*/ 441 h 1233"/>
                <a:gd name="T22" fmla="*/ 27 w 775"/>
                <a:gd name="T23" fmla="*/ 324 h 1233"/>
                <a:gd name="T24" fmla="*/ 43 w 775"/>
                <a:gd name="T25" fmla="*/ 289 h 1233"/>
                <a:gd name="T26" fmla="*/ 65 w 775"/>
                <a:gd name="T27" fmla="*/ 272 h 1233"/>
                <a:gd name="T28" fmla="*/ 49 w 775"/>
                <a:gd name="T29" fmla="*/ 255 h 1233"/>
                <a:gd name="T30" fmla="*/ 24 w 775"/>
                <a:gd name="T31" fmla="*/ 229 h 1233"/>
                <a:gd name="T32" fmla="*/ 8 w 775"/>
                <a:gd name="T33" fmla="*/ 206 h 1233"/>
                <a:gd name="T34" fmla="*/ 13 w 775"/>
                <a:gd name="T35" fmla="*/ 192 h 1233"/>
                <a:gd name="T36" fmla="*/ 2 w 775"/>
                <a:gd name="T37" fmla="*/ 179 h 1233"/>
                <a:gd name="T38" fmla="*/ 8 w 775"/>
                <a:gd name="T39" fmla="*/ 162 h 1233"/>
                <a:gd name="T40" fmla="*/ 0 w 775"/>
                <a:gd name="T41" fmla="*/ 126 h 1233"/>
                <a:gd name="T42" fmla="*/ 16 w 775"/>
                <a:gd name="T43" fmla="*/ 109 h 1233"/>
                <a:gd name="T44" fmla="*/ 24 w 775"/>
                <a:gd name="T45" fmla="*/ 60 h 1233"/>
                <a:gd name="T46" fmla="*/ 38 w 775"/>
                <a:gd name="T47" fmla="*/ 40 h 1233"/>
                <a:gd name="T48" fmla="*/ 51 w 775"/>
                <a:gd name="T49" fmla="*/ 20 h 1233"/>
                <a:gd name="T50" fmla="*/ 65 w 775"/>
                <a:gd name="T51" fmla="*/ 17 h 1233"/>
                <a:gd name="T52" fmla="*/ 78 w 775"/>
                <a:gd name="T53" fmla="*/ 4 h 1233"/>
                <a:gd name="T54" fmla="*/ 113 w 775"/>
                <a:gd name="T55" fmla="*/ 10 h 1233"/>
                <a:gd name="T56" fmla="*/ 138 w 775"/>
                <a:gd name="T57" fmla="*/ 0 h 1233"/>
                <a:gd name="T58" fmla="*/ 165 w 775"/>
                <a:gd name="T59" fmla="*/ 17 h 1233"/>
                <a:gd name="T60" fmla="*/ 168 w 775"/>
                <a:gd name="T61" fmla="*/ 50 h 1233"/>
                <a:gd name="T62" fmla="*/ 181 w 775"/>
                <a:gd name="T63" fmla="*/ 70 h 1233"/>
                <a:gd name="T64" fmla="*/ 200 w 775"/>
                <a:gd name="T65" fmla="*/ 109 h 1233"/>
                <a:gd name="T66" fmla="*/ 202 w 775"/>
                <a:gd name="T67" fmla="*/ 142 h 1233"/>
                <a:gd name="T68" fmla="*/ 238 w 775"/>
                <a:gd name="T69" fmla="*/ 189 h 1233"/>
                <a:gd name="T70" fmla="*/ 219 w 775"/>
                <a:gd name="T71" fmla="*/ 206 h 1233"/>
                <a:gd name="T72" fmla="*/ 202 w 775"/>
                <a:gd name="T73" fmla="*/ 209 h 1233"/>
                <a:gd name="T74" fmla="*/ 190 w 775"/>
                <a:gd name="T75" fmla="*/ 219 h 1233"/>
                <a:gd name="T76" fmla="*/ 216 w 775"/>
                <a:gd name="T77" fmla="*/ 232 h 1233"/>
                <a:gd name="T78" fmla="*/ 213 w 775"/>
                <a:gd name="T79" fmla="*/ 252 h 1233"/>
                <a:gd name="T80" fmla="*/ 210 w 775"/>
                <a:gd name="T81" fmla="*/ 269 h 1233"/>
                <a:gd name="T82" fmla="*/ 190 w 775"/>
                <a:gd name="T83" fmla="*/ 285 h 1233"/>
                <a:gd name="T84" fmla="*/ 171 w 775"/>
                <a:gd name="T85" fmla="*/ 285 h 1233"/>
                <a:gd name="T86" fmla="*/ 194 w 775"/>
                <a:gd name="T87" fmla="*/ 302 h 1233"/>
                <a:gd name="T88" fmla="*/ 246 w 775"/>
                <a:gd name="T89" fmla="*/ 318 h 1233"/>
                <a:gd name="T90" fmla="*/ 609 w 775"/>
                <a:gd name="T91" fmla="*/ 334 h 1233"/>
                <a:gd name="T92" fmla="*/ 628 w 775"/>
                <a:gd name="T93" fmla="*/ 311 h 1233"/>
                <a:gd name="T94" fmla="*/ 669 w 775"/>
                <a:gd name="T95" fmla="*/ 318 h 1233"/>
                <a:gd name="T96" fmla="*/ 707 w 775"/>
                <a:gd name="T97" fmla="*/ 334 h 1233"/>
                <a:gd name="T98" fmla="*/ 730 w 775"/>
                <a:gd name="T99" fmla="*/ 351 h 1233"/>
                <a:gd name="T100" fmla="*/ 774 w 775"/>
                <a:gd name="T101" fmla="*/ 368 h 1233"/>
                <a:gd name="T102" fmla="*/ 725 w 775"/>
                <a:gd name="T103" fmla="*/ 374 h 1233"/>
                <a:gd name="T104" fmla="*/ 658 w 775"/>
                <a:gd name="T105" fmla="*/ 407 h 1233"/>
                <a:gd name="T106" fmla="*/ 633 w 775"/>
                <a:gd name="T107" fmla="*/ 417 h 1233"/>
                <a:gd name="T108" fmla="*/ 609 w 775"/>
                <a:gd name="T109" fmla="*/ 444 h 1233"/>
                <a:gd name="T110" fmla="*/ 577 w 775"/>
                <a:gd name="T111" fmla="*/ 451 h 1233"/>
                <a:gd name="T112" fmla="*/ 550 w 775"/>
                <a:gd name="T113" fmla="*/ 434 h 1233"/>
                <a:gd name="T114" fmla="*/ 514 w 775"/>
                <a:gd name="T115" fmla="*/ 414 h 1233"/>
                <a:gd name="T116" fmla="*/ 462 w 775"/>
                <a:gd name="T117" fmla="*/ 417 h 1233"/>
                <a:gd name="T118" fmla="*/ 392 w 775"/>
                <a:gd name="T119" fmla="*/ 434 h 1233"/>
                <a:gd name="T120" fmla="*/ 322 w 775"/>
                <a:gd name="T121" fmla="*/ 427 h 1233"/>
                <a:gd name="T122" fmla="*/ 335 w 775"/>
                <a:gd name="T123" fmla="*/ 467 h 123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75"/>
                <a:gd name="T187" fmla="*/ 0 h 1233"/>
                <a:gd name="T188" fmla="*/ 775 w 775"/>
                <a:gd name="T189" fmla="*/ 1233 h 123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75" h="1233">
                  <a:moveTo>
                    <a:pt x="335" y="467"/>
                  </a:moveTo>
                  <a:lnTo>
                    <a:pt x="365" y="520"/>
                  </a:lnTo>
                  <a:lnTo>
                    <a:pt x="392" y="583"/>
                  </a:lnTo>
                  <a:lnTo>
                    <a:pt x="400" y="613"/>
                  </a:lnTo>
                  <a:lnTo>
                    <a:pt x="403" y="646"/>
                  </a:lnTo>
                  <a:lnTo>
                    <a:pt x="400" y="679"/>
                  </a:lnTo>
                  <a:lnTo>
                    <a:pt x="398" y="696"/>
                  </a:lnTo>
                  <a:lnTo>
                    <a:pt x="699" y="1232"/>
                  </a:lnTo>
                  <a:lnTo>
                    <a:pt x="530" y="1232"/>
                  </a:lnTo>
                  <a:lnTo>
                    <a:pt x="425" y="1063"/>
                  </a:lnTo>
                  <a:lnTo>
                    <a:pt x="454" y="1232"/>
                  </a:lnTo>
                  <a:lnTo>
                    <a:pt x="208" y="904"/>
                  </a:lnTo>
                  <a:lnTo>
                    <a:pt x="205" y="778"/>
                  </a:lnTo>
                  <a:lnTo>
                    <a:pt x="216" y="751"/>
                  </a:lnTo>
                  <a:lnTo>
                    <a:pt x="205" y="721"/>
                  </a:lnTo>
                  <a:lnTo>
                    <a:pt x="184" y="696"/>
                  </a:lnTo>
                  <a:lnTo>
                    <a:pt x="171" y="659"/>
                  </a:lnTo>
                  <a:lnTo>
                    <a:pt x="141" y="616"/>
                  </a:lnTo>
                  <a:lnTo>
                    <a:pt x="108" y="573"/>
                  </a:lnTo>
                  <a:lnTo>
                    <a:pt x="75" y="523"/>
                  </a:lnTo>
                  <a:lnTo>
                    <a:pt x="43" y="461"/>
                  </a:lnTo>
                  <a:lnTo>
                    <a:pt x="35" y="441"/>
                  </a:lnTo>
                  <a:lnTo>
                    <a:pt x="24" y="344"/>
                  </a:lnTo>
                  <a:lnTo>
                    <a:pt x="27" y="324"/>
                  </a:lnTo>
                  <a:lnTo>
                    <a:pt x="32" y="311"/>
                  </a:lnTo>
                  <a:lnTo>
                    <a:pt x="43" y="289"/>
                  </a:lnTo>
                  <a:lnTo>
                    <a:pt x="60" y="295"/>
                  </a:lnTo>
                  <a:lnTo>
                    <a:pt x="65" y="272"/>
                  </a:lnTo>
                  <a:lnTo>
                    <a:pt x="49" y="262"/>
                  </a:lnTo>
                  <a:lnTo>
                    <a:pt x="49" y="255"/>
                  </a:lnTo>
                  <a:lnTo>
                    <a:pt x="41" y="242"/>
                  </a:lnTo>
                  <a:lnTo>
                    <a:pt x="24" y="229"/>
                  </a:lnTo>
                  <a:lnTo>
                    <a:pt x="11" y="219"/>
                  </a:lnTo>
                  <a:lnTo>
                    <a:pt x="8" y="206"/>
                  </a:lnTo>
                  <a:lnTo>
                    <a:pt x="8" y="202"/>
                  </a:lnTo>
                  <a:lnTo>
                    <a:pt x="13" y="192"/>
                  </a:lnTo>
                  <a:lnTo>
                    <a:pt x="8" y="189"/>
                  </a:lnTo>
                  <a:lnTo>
                    <a:pt x="2" y="179"/>
                  </a:lnTo>
                  <a:lnTo>
                    <a:pt x="8" y="169"/>
                  </a:lnTo>
                  <a:lnTo>
                    <a:pt x="8" y="162"/>
                  </a:lnTo>
                  <a:lnTo>
                    <a:pt x="0" y="142"/>
                  </a:lnTo>
                  <a:lnTo>
                    <a:pt x="0" y="126"/>
                  </a:lnTo>
                  <a:lnTo>
                    <a:pt x="8" y="116"/>
                  </a:lnTo>
                  <a:lnTo>
                    <a:pt x="16" y="109"/>
                  </a:lnTo>
                  <a:lnTo>
                    <a:pt x="16" y="83"/>
                  </a:lnTo>
                  <a:lnTo>
                    <a:pt x="24" y="60"/>
                  </a:lnTo>
                  <a:lnTo>
                    <a:pt x="30" y="47"/>
                  </a:lnTo>
                  <a:lnTo>
                    <a:pt x="38" y="40"/>
                  </a:lnTo>
                  <a:lnTo>
                    <a:pt x="46" y="20"/>
                  </a:lnTo>
                  <a:lnTo>
                    <a:pt x="51" y="20"/>
                  </a:lnTo>
                  <a:lnTo>
                    <a:pt x="65" y="24"/>
                  </a:lnTo>
                  <a:lnTo>
                    <a:pt x="65" y="17"/>
                  </a:lnTo>
                  <a:lnTo>
                    <a:pt x="70" y="7"/>
                  </a:lnTo>
                  <a:lnTo>
                    <a:pt x="78" y="4"/>
                  </a:lnTo>
                  <a:lnTo>
                    <a:pt x="97" y="4"/>
                  </a:lnTo>
                  <a:lnTo>
                    <a:pt x="113" y="10"/>
                  </a:lnTo>
                  <a:lnTo>
                    <a:pt x="124" y="24"/>
                  </a:lnTo>
                  <a:lnTo>
                    <a:pt x="138" y="0"/>
                  </a:lnTo>
                  <a:lnTo>
                    <a:pt x="157" y="24"/>
                  </a:lnTo>
                  <a:lnTo>
                    <a:pt x="165" y="17"/>
                  </a:lnTo>
                  <a:lnTo>
                    <a:pt x="173" y="34"/>
                  </a:lnTo>
                  <a:lnTo>
                    <a:pt x="168" y="50"/>
                  </a:lnTo>
                  <a:lnTo>
                    <a:pt x="162" y="57"/>
                  </a:lnTo>
                  <a:lnTo>
                    <a:pt x="181" y="70"/>
                  </a:lnTo>
                  <a:lnTo>
                    <a:pt x="194" y="93"/>
                  </a:lnTo>
                  <a:lnTo>
                    <a:pt x="200" y="109"/>
                  </a:lnTo>
                  <a:lnTo>
                    <a:pt x="202" y="126"/>
                  </a:lnTo>
                  <a:lnTo>
                    <a:pt x="202" y="142"/>
                  </a:lnTo>
                  <a:lnTo>
                    <a:pt x="238" y="182"/>
                  </a:lnTo>
                  <a:lnTo>
                    <a:pt x="238" y="189"/>
                  </a:lnTo>
                  <a:lnTo>
                    <a:pt x="224" y="192"/>
                  </a:lnTo>
                  <a:lnTo>
                    <a:pt x="219" y="206"/>
                  </a:lnTo>
                  <a:lnTo>
                    <a:pt x="210" y="209"/>
                  </a:lnTo>
                  <a:lnTo>
                    <a:pt x="202" y="209"/>
                  </a:lnTo>
                  <a:lnTo>
                    <a:pt x="184" y="196"/>
                  </a:lnTo>
                  <a:lnTo>
                    <a:pt x="190" y="219"/>
                  </a:lnTo>
                  <a:lnTo>
                    <a:pt x="200" y="229"/>
                  </a:lnTo>
                  <a:lnTo>
                    <a:pt x="216" y="232"/>
                  </a:lnTo>
                  <a:lnTo>
                    <a:pt x="210" y="245"/>
                  </a:lnTo>
                  <a:lnTo>
                    <a:pt x="213" y="252"/>
                  </a:lnTo>
                  <a:lnTo>
                    <a:pt x="213" y="262"/>
                  </a:lnTo>
                  <a:lnTo>
                    <a:pt x="210" y="269"/>
                  </a:lnTo>
                  <a:lnTo>
                    <a:pt x="202" y="279"/>
                  </a:lnTo>
                  <a:lnTo>
                    <a:pt x="190" y="285"/>
                  </a:lnTo>
                  <a:lnTo>
                    <a:pt x="176" y="289"/>
                  </a:lnTo>
                  <a:lnTo>
                    <a:pt x="171" y="285"/>
                  </a:lnTo>
                  <a:lnTo>
                    <a:pt x="165" y="302"/>
                  </a:lnTo>
                  <a:lnTo>
                    <a:pt x="194" y="302"/>
                  </a:lnTo>
                  <a:lnTo>
                    <a:pt x="221" y="305"/>
                  </a:lnTo>
                  <a:lnTo>
                    <a:pt x="246" y="318"/>
                  </a:lnTo>
                  <a:lnTo>
                    <a:pt x="265" y="334"/>
                  </a:lnTo>
                  <a:lnTo>
                    <a:pt x="609" y="334"/>
                  </a:lnTo>
                  <a:lnTo>
                    <a:pt x="617" y="321"/>
                  </a:lnTo>
                  <a:lnTo>
                    <a:pt x="628" y="311"/>
                  </a:lnTo>
                  <a:lnTo>
                    <a:pt x="644" y="308"/>
                  </a:lnTo>
                  <a:lnTo>
                    <a:pt x="669" y="318"/>
                  </a:lnTo>
                  <a:lnTo>
                    <a:pt x="685" y="324"/>
                  </a:lnTo>
                  <a:lnTo>
                    <a:pt x="707" y="334"/>
                  </a:lnTo>
                  <a:lnTo>
                    <a:pt x="725" y="334"/>
                  </a:lnTo>
                  <a:lnTo>
                    <a:pt x="730" y="351"/>
                  </a:lnTo>
                  <a:lnTo>
                    <a:pt x="774" y="351"/>
                  </a:lnTo>
                  <a:lnTo>
                    <a:pt x="774" y="368"/>
                  </a:lnTo>
                  <a:lnTo>
                    <a:pt x="725" y="368"/>
                  </a:lnTo>
                  <a:lnTo>
                    <a:pt x="725" y="374"/>
                  </a:lnTo>
                  <a:lnTo>
                    <a:pt x="669" y="407"/>
                  </a:lnTo>
                  <a:lnTo>
                    <a:pt x="658" y="407"/>
                  </a:lnTo>
                  <a:lnTo>
                    <a:pt x="639" y="397"/>
                  </a:lnTo>
                  <a:lnTo>
                    <a:pt x="633" y="417"/>
                  </a:lnTo>
                  <a:lnTo>
                    <a:pt x="622" y="434"/>
                  </a:lnTo>
                  <a:lnTo>
                    <a:pt x="609" y="444"/>
                  </a:lnTo>
                  <a:lnTo>
                    <a:pt x="592" y="451"/>
                  </a:lnTo>
                  <a:lnTo>
                    <a:pt x="577" y="451"/>
                  </a:lnTo>
                  <a:lnTo>
                    <a:pt x="563" y="447"/>
                  </a:lnTo>
                  <a:lnTo>
                    <a:pt x="550" y="434"/>
                  </a:lnTo>
                  <a:lnTo>
                    <a:pt x="541" y="424"/>
                  </a:lnTo>
                  <a:lnTo>
                    <a:pt x="514" y="414"/>
                  </a:lnTo>
                  <a:lnTo>
                    <a:pt x="495" y="397"/>
                  </a:lnTo>
                  <a:lnTo>
                    <a:pt x="462" y="417"/>
                  </a:lnTo>
                  <a:lnTo>
                    <a:pt x="428" y="431"/>
                  </a:lnTo>
                  <a:lnTo>
                    <a:pt x="392" y="434"/>
                  </a:lnTo>
                  <a:lnTo>
                    <a:pt x="357" y="434"/>
                  </a:lnTo>
                  <a:lnTo>
                    <a:pt x="322" y="427"/>
                  </a:lnTo>
                  <a:lnTo>
                    <a:pt x="306" y="424"/>
                  </a:lnTo>
                  <a:lnTo>
                    <a:pt x="335" y="467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738" y="232"/>
              <a:ext cx="802" cy="1196"/>
            </a:xfrm>
            <a:custGeom>
              <a:avLst/>
              <a:gdLst>
                <a:gd name="T0" fmla="*/ 268 w 802"/>
                <a:gd name="T1" fmla="*/ 1195 h 1196"/>
                <a:gd name="T2" fmla="*/ 243 w 802"/>
                <a:gd name="T3" fmla="*/ 1016 h 1196"/>
                <a:gd name="T4" fmla="*/ 238 w 802"/>
                <a:gd name="T5" fmla="*/ 841 h 1196"/>
                <a:gd name="T6" fmla="*/ 208 w 802"/>
                <a:gd name="T7" fmla="*/ 659 h 1196"/>
                <a:gd name="T8" fmla="*/ 192 w 802"/>
                <a:gd name="T9" fmla="*/ 566 h 1196"/>
                <a:gd name="T10" fmla="*/ 121 w 802"/>
                <a:gd name="T11" fmla="*/ 494 h 1196"/>
                <a:gd name="T12" fmla="*/ 94 w 802"/>
                <a:gd name="T13" fmla="*/ 440 h 1196"/>
                <a:gd name="T14" fmla="*/ 80 w 802"/>
                <a:gd name="T15" fmla="*/ 324 h 1196"/>
                <a:gd name="T16" fmla="*/ 72 w 802"/>
                <a:gd name="T17" fmla="*/ 275 h 1196"/>
                <a:gd name="T18" fmla="*/ 60 w 802"/>
                <a:gd name="T19" fmla="*/ 298 h 1196"/>
                <a:gd name="T20" fmla="*/ 46 w 802"/>
                <a:gd name="T21" fmla="*/ 331 h 1196"/>
                <a:gd name="T22" fmla="*/ 5 w 802"/>
                <a:gd name="T23" fmla="*/ 301 h 1196"/>
                <a:gd name="T24" fmla="*/ 32 w 802"/>
                <a:gd name="T25" fmla="*/ 275 h 1196"/>
                <a:gd name="T26" fmla="*/ 27 w 802"/>
                <a:gd name="T27" fmla="*/ 225 h 1196"/>
                <a:gd name="T28" fmla="*/ 2 w 802"/>
                <a:gd name="T29" fmla="*/ 172 h 1196"/>
                <a:gd name="T30" fmla="*/ 2 w 802"/>
                <a:gd name="T31" fmla="*/ 109 h 1196"/>
                <a:gd name="T32" fmla="*/ 30 w 802"/>
                <a:gd name="T33" fmla="*/ 46 h 1196"/>
                <a:gd name="T34" fmla="*/ 57 w 802"/>
                <a:gd name="T35" fmla="*/ 17 h 1196"/>
                <a:gd name="T36" fmla="*/ 105 w 802"/>
                <a:gd name="T37" fmla="*/ 10 h 1196"/>
                <a:gd name="T38" fmla="*/ 130 w 802"/>
                <a:gd name="T39" fmla="*/ 17 h 1196"/>
                <a:gd name="T40" fmla="*/ 143 w 802"/>
                <a:gd name="T41" fmla="*/ 33 h 1196"/>
                <a:gd name="T42" fmla="*/ 173 w 802"/>
                <a:gd name="T43" fmla="*/ 70 h 1196"/>
                <a:gd name="T44" fmla="*/ 187 w 802"/>
                <a:gd name="T45" fmla="*/ 86 h 1196"/>
                <a:gd name="T46" fmla="*/ 230 w 802"/>
                <a:gd name="T47" fmla="*/ 109 h 1196"/>
                <a:gd name="T48" fmla="*/ 213 w 802"/>
                <a:gd name="T49" fmla="*/ 125 h 1196"/>
                <a:gd name="T50" fmla="*/ 210 w 802"/>
                <a:gd name="T51" fmla="*/ 159 h 1196"/>
                <a:gd name="T52" fmla="*/ 195 w 802"/>
                <a:gd name="T53" fmla="*/ 182 h 1196"/>
                <a:gd name="T54" fmla="*/ 216 w 802"/>
                <a:gd name="T55" fmla="*/ 205 h 1196"/>
                <a:gd name="T56" fmla="*/ 221 w 802"/>
                <a:gd name="T57" fmla="*/ 232 h 1196"/>
                <a:gd name="T58" fmla="*/ 176 w 802"/>
                <a:gd name="T59" fmla="*/ 268 h 1196"/>
                <a:gd name="T60" fmla="*/ 200 w 802"/>
                <a:gd name="T61" fmla="*/ 282 h 1196"/>
                <a:gd name="T62" fmla="*/ 235 w 802"/>
                <a:gd name="T63" fmla="*/ 275 h 1196"/>
                <a:gd name="T64" fmla="*/ 279 w 802"/>
                <a:gd name="T65" fmla="*/ 298 h 1196"/>
                <a:gd name="T66" fmla="*/ 373 w 802"/>
                <a:gd name="T67" fmla="*/ 307 h 1196"/>
                <a:gd name="T68" fmla="*/ 346 w 802"/>
                <a:gd name="T69" fmla="*/ 404 h 1196"/>
                <a:gd name="T70" fmla="*/ 439 w 802"/>
                <a:gd name="T71" fmla="*/ 675 h 1196"/>
                <a:gd name="T72" fmla="*/ 520 w 802"/>
                <a:gd name="T73" fmla="*/ 824 h 1196"/>
                <a:gd name="T74" fmla="*/ 801 w 802"/>
                <a:gd name="T75" fmla="*/ 1195 h 11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2"/>
                <a:gd name="T115" fmla="*/ 0 h 1196"/>
                <a:gd name="T116" fmla="*/ 802 w 802"/>
                <a:gd name="T117" fmla="*/ 1196 h 119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2" h="1196">
                  <a:moveTo>
                    <a:pt x="801" y="1195"/>
                  </a:moveTo>
                  <a:lnTo>
                    <a:pt x="268" y="1195"/>
                  </a:lnTo>
                  <a:lnTo>
                    <a:pt x="254" y="1105"/>
                  </a:lnTo>
                  <a:lnTo>
                    <a:pt x="243" y="1016"/>
                  </a:lnTo>
                  <a:lnTo>
                    <a:pt x="238" y="930"/>
                  </a:lnTo>
                  <a:lnTo>
                    <a:pt x="238" y="841"/>
                  </a:lnTo>
                  <a:lnTo>
                    <a:pt x="249" y="698"/>
                  </a:lnTo>
                  <a:lnTo>
                    <a:pt x="208" y="659"/>
                  </a:lnTo>
                  <a:lnTo>
                    <a:pt x="205" y="602"/>
                  </a:lnTo>
                  <a:lnTo>
                    <a:pt x="192" y="566"/>
                  </a:lnTo>
                  <a:lnTo>
                    <a:pt x="179" y="549"/>
                  </a:lnTo>
                  <a:lnTo>
                    <a:pt x="121" y="494"/>
                  </a:lnTo>
                  <a:lnTo>
                    <a:pt x="97" y="457"/>
                  </a:lnTo>
                  <a:lnTo>
                    <a:pt x="94" y="440"/>
                  </a:lnTo>
                  <a:lnTo>
                    <a:pt x="72" y="337"/>
                  </a:lnTo>
                  <a:lnTo>
                    <a:pt x="80" y="324"/>
                  </a:lnTo>
                  <a:lnTo>
                    <a:pt x="83" y="298"/>
                  </a:lnTo>
                  <a:lnTo>
                    <a:pt x="72" y="275"/>
                  </a:lnTo>
                  <a:lnTo>
                    <a:pt x="70" y="288"/>
                  </a:lnTo>
                  <a:lnTo>
                    <a:pt x="60" y="298"/>
                  </a:lnTo>
                  <a:lnTo>
                    <a:pt x="46" y="298"/>
                  </a:lnTo>
                  <a:lnTo>
                    <a:pt x="46" y="331"/>
                  </a:lnTo>
                  <a:lnTo>
                    <a:pt x="8" y="324"/>
                  </a:lnTo>
                  <a:lnTo>
                    <a:pt x="5" y="301"/>
                  </a:lnTo>
                  <a:lnTo>
                    <a:pt x="16" y="282"/>
                  </a:lnTo>
                  <a:lnTo>
                    <a:pt x="32" y="275"/>
                  </a:lnTo>
                  <a:lnTo>
                    <a:pt x="49" y="248"/>
                  </a:lnTo>
                  <a:lnTo>
                    <a:pt x="27" y="225"/>
                  </a:lnTo>
                  <a:lnTo>
                    <a:pt x="8" y="189"/>
                  </a:lnTo>
                  <a:lnTo>
                    <a:pt x="2" y="172"/>
                  </a:lnTo>
                  <a:lnTo>
                    <a:pt x="0" y="142"/>
                  </a:lnTo>
                  <a:lnTo>
                    <a:pt x="2" y="109"/>
                  </a:lnTo>
                  <a:lnTo>
                    <a:pt x="8" y="83"/>
                  </a:lnTo>
                  <a:lnTo>
                    <a:pt x="30" y="46"/>
                  </a:lnTo>
                  <a:lnTo>
                    <a:pt x="41" y="33"/>
                  </a:lnTo>
                  <a:lnTo>
                    <a:pt x="57" y="17"/>
                  </a:lnTo>
                  <a:lnTo>
                    <a:pt x="83" y="0"/>
                  </a:lnTo>
                  <a:lnTo>
                    <a:pt x="105" y="10"/>
                  </a:lnTo>
                  <a:lnTo>
                    <a:pt x="121" y="7"/>
                  </a:lnTo>
                  <a:lnTo>
                    <a:pt x="130" y="17"/>
                  </a:lnTo>
                  <a:lnTo>
                    <a:pt x="135" y="33"/>
                  </a:lnTo>
                  <a:lnTo>
                    <a:pt x="143" y="33"/>
                  </a:lnTo>
                  <a:lnTo>
                    <a:pt x="162" y="50"/>
                  </a:lnTo>
                  <a:lnTo>
                    <a:pt x="173" y="70"/>
                  </a:lnTo>
                  <a:lnTo>
                    <a:pt x="179" y="80"/>
                  </a:lnTo>
                  <a:lnTo>
                    <a:pt x="187" y="86"/>
                  </a:lnTo>
                  <a:lnTo>
                    <a:pt x="230" y="105"/>
                  </a:lnTo>
                  <a:lnTo>
                    <a:pt x="230" y="109"/>
                  </a:lnTo>
                  <a:lnTo>
                    <a:pt x="219" y="122"/>
                  </a:lnTo>
                  <a:lnTo>
                    <a:pt x="213" y="125"/>
                  </a:lnTo>
                  <a:lnTo>
                    <a:pt x="216" y="142"/>
                  </a:lnTo>
                  <a:lnTo>
                    <a:pt x="210" y="159"/>
                  </a:lnTo>
                  <a:lnTo>
                    <a:pt x="184" y="172"/>
                  </a:lnTo>
                  <a:lnTo>
                    <a:pt x="195" y="182"/>
                  </a:lnTo>
                  <a:lnTo>
                    <a:pt x="216" y="189"/>
                  </a:lnTo>
                  <a:lnTo>
                    <a:pt x="216" y="205"/>
                  </a:lnTo>
                  <a:lnTo>
                    <a:pt x="224" y="212"/>
                  </a:lnTo>
                  <a:lnTo>
                    <a:pt x="221" y="232"/>
                  </a:lnTo>
                  <a:lnTo>
                    <a:pt x="181" y="255"/>
                  </a:lnTo>
                  <a:lnTo>
                    <a:pt x="176" y="268"/>
                  </a:lnTo>
                  <a:lnTo>
                    <a:pt x="179" y="272"/>
                  </a:lnTo>
                  <a:lnTo>
                    <a:pt x="200" y="282"/>
                  </a:lnTo>
                  <a:lnTo>
                    <a:pt x="216" y="282"/>
                  </a:lnTo>
                  <a:lnTo>
                    <a:pt x="235" y="275"/>
                  </a:lnTo>
                  <a:lnTo>
                    <a:pt x="257" y="285"/>
                  </a:lnTo>
                  <a:lnTo>
                    <a:pt x="279" y="298"/>
                  </a:lnTo>
                  <a:lnTo>
                    <a:pt x="311" y="304"/>
                  </a:lnTo>
                  <a:lnTo>
                    <a:pt x="373" y="307"/>
                  </a:lnTo>
                  <a:lnTo>
                    <a:pt x="384" y="404"/>
                  </a:lnTo>
                  <a:lnTo>
                    <a:pt x="346" y="404"/>
                  </a:lnTo>
                  <a:lnTo>
                    <a:pt x="444" y="642"/>
                  </a:lnTo>
                  <a:lnTo>
                    <a:pt x="439" y="675"/>
                  </a:lnTo>
                  <a:lnTo>
                    <a:pt x="487" y="778"/>
                  </a:lnTo>
                  <a:lnTo>
                    <a:pt x="520" y="824"/>
                  </a:lnTo>
                  <a:lnTo>
                    <a:pt x="555" y="867"/>
                  </a:lnTo>
                  <a:lnTo>
                    <a:pt x="801" y="1195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525" y="225"/>
              <a:ext cx="448" cy="1203"/>
            </a:xfrm>
            <a:custGeom>
              <a:avLst/>
              <a:gdLst>
                <a:gd name="T0" fmla="*/ 259 w 448"/>
                <a:gd name="T1" fmla="*/ 338 h 1203"/>
                <a:gd name="T2" fmla="*/ 285 w 448"/>
                <a:gd name="T3" fmla="*/ 344 h 1203"/>
                <a:gd name="T4" fmla="*/ 304 w 448"/>
                <a:gd name="T5" fmla="*/ 447 h 1203"/>
                <a:gd name="T6" fmla="*/ 183 w 448"/>
                <a:gd name="T7" fmla="*/ 474 h 1203"/>
                <a:gd name="T8" fmla="*/ 256 w 448"/>
                <a:gd name="T9" fmla="*/ 761 h 1203"/>
                <a:gd name="T10" fmla="*/ 229 w 448"/>
                <a:gd name="T11" fmla="*/ 795 h 1203"/>
                <a:gd name="T12" fmla="*/ 248 w 448"/>
                <a:gd name="T13" fmla="*/ 805 h 1203"/>
                <a:gd name="T14" fmla="*/ 251 w 448"/>
                <a:gd name="T15" fmla="*/ 818 h 1203"/>
                <a:gd name="T16" fmla="*/ 251 w 448"/>
                <a:gd name="T17" fmla="*/ 834 h 1203"/>
                <a:gd name="T18" fmla="*/ 299 w 448"/>
                <a:gd name="T19" fmla="*/ 907 h 1203"/>
                <a:gd name="T20" fmla="*/ 349 w 448"/>
                <a:gd name="T21" fmla="*/ 990 h 1203"/>
                <a:gd name="T22" fmla="*/ 393 w 448"/>
                <a:gd name="T23" fmla="*/ 1073 h 1203"/>
                <a:gd name="T24" fmla="*/ 430 w 448"/>
                <a:gd name="T25" fmla="*/ 1158 h 1203"/>
                <a:gd name="T26" fmla="*/ 447 w 448"/>
                <a:gd name="T27" fmla="*/ 1202 h 1203"/>
                <a:gd name="T28" fmla="*/ 259 w 448"/>
                <a:gd name="T29" fmla="*/ 1202 h 1203"/>
                <a:gd name="T30" fmla="*/ 170 w 448"/>
                <a:gd name="T31" fmla="*/ 1020 h 1203"/>
                <a:gd name="T32" fmla="*/ 186 w 448"/>
                <a:gd name="T33" fmla="*/ 1202 h 1203"/>
                <a:gd name="T34" fmla="*/ 0 w 448"/>
                <a:gd name="T35" fmla="*/ 1202 h 1203"/>
                <a:gd name="T36" fmla="*/ 0 w 448"/>
                <a:gd name="T37" fmla="*/ 0 h 1203"/>
                <a:gd name="T38" fmla="*/ 42 w 448"/>
                <a:gd name="T39" fmla="*/ 7 h 1203"/>
                <a:gd name="T40" fmla="*/ 64 w 448"/>
                <a:gd name="T41" fmla="*/ 17 h 1203"/>
                <a:gd name="T42" fmla="*/ 78 w 448"/>
                <a:gd name="T43" fmla="*/ 0 h 1203"/>
                <a:gd name="T44" fmla="*/ 94 w 448"/>
                <a:gd name="T45" fmla="*/ 4 h 1203"/>
                <a:gd name="T46" fmla="*/ 100 w 448"/>
                <a:gd name="T47" fmla="*/ 10 h 1203"/>
                <a:gd name="T48" fmla="*/ 100 w 448"/>
                <a:gd name="T49" fmla="*/ 24 h 1203"/>
                <a:gd name="T50" fmla="*/ 108 w 448"/>
                <a:gd name="T51" fmla="*/ 34 h 1203"/>
                <a:gd name="T52" fmla="*/ 111 w 448"/>
                <a:gd name="T53" fmla="*/ 53 h 1203"/>
                <a:gd name="T54" fmla="*/ 105 w 448"/>
                <a:gd name="T55" fmla="*/ 60 h 1203"/>
                <a:gd name="T56" fmla="*/ 102 w 448"/>
                <a:gd name="T57" fmla="*/ 67 h 1203"/>
                <a:gd name="T58" fmla="*/ 115 w 448"/>
                <a:gd name="T59" fmla="*/ 87 h 1203"/>
                <a:gd name="T60" fmla="*/ 126 w 448"/>
                <a:gd name="T61" fmla="*/ 132 h 1203"/>
                <a:gd name="T62" fmla="*/ 123 w 448"/>
                <a:gd name="T63" fmla="*/ 156 h 1203"/>
                <a:gd name="T64" fmla="*/ 159 w 448"/>
                <a:gd name="T65" fmla="*/ 225 h 1203"/>
                <a:gd name="T66" fmla="*/ 137 w 448"/>
                <a:gd name="T67" fmla="*/ 232 h 1203"/>
                <a:gd name="T68" fmla="*/ 131 w 448"/>
                <a:gd name="T69" fmla="*/ 249 h 1203"/>
                <a:gd name="T70" fmla="*/ 97 w 448"/>
                <a:gd name="T71" fmla="*/ 235 h 1203"/>
                <a:gd name="T72" fmla="*/ 126 w 448"/>
                <a:gd name="T73" fmla="*/ 272 h 1203"/>
                <a:gd name="T74" fmla="*/ 111 w 448"/>
                <a:gd name="T75" fmla="*/ 282 h 1203"/>
                <a:gd name="T76" fmla="*/ 118 w 448"/>
                <a:gd name="T77" fmla="*/ 299 h 1203"/>
                <a:gd name="T78" fmla="*/ 115 w 448"/>
                <a:gd name="T79" fmla="*/ 311 h 1203"/>
                <a:gd name="T80" fmla="*/ 97 w 448"/>
                <a:gd name="T81" fmla="*/ 321 h 1203"/>
                <a:gd name="T82" fmla="*/ 81 w 448"/>
                <a:gd name="T83" fmla="*/ 321 h 1203"/>
                <a:gd name="T84" fmla="*/ 81 w 448"/>
                <a:gd name="T85" fmla="*/ 361 h 1203"/>
                <a:gd name="T86" fmla="*/ 92 w 448"/>
                <a:gd name="T87" fmla="*/ 344 h 1203"/>
                <a:gd name="T88" fmla="*/ 115 w 448"/>
                <a:gd name="T89" fmla="*/ 331 h 1203"/>
                <a:gd name="T90" fmla="*/ 142 w 448"/>
                <a:gd name="T91" fmla="*/ 321 h 1203"/>
                <a:gd name="T92" fmla="*/ 170 w 448"/>
                <a:gd name="T93" fmla="*/ 321 h 1203"/>
                <a:gd name="T94" fmla="*/ 218 w 448"/>
                <a:gd name="T95" fmla="*/ 331 h 1203"/>
                <a:gd name="T96" fmla="*/ 259 w 448"/>
                <a:gd name="T97" fmla="*/ 338 h 12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48"/>
                <a:gd name="T148" fmla="*/ 0 h 1203"/>
                <a:gd name="T149" fmla="*/ 448 w 448"/>
                <a:gd name="T150" fmla="*/ 1203 h 12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48" h="1203">
                  <a:moveTo>
                    <a:pt x="259" y="338"/>
                  </a:moveTo>
                  <a:lnTo>
                    <a:pt x="285" y="344"/>
                  </a:lnTo>
                  <a:lnTo>
                    <a:pt x="304" y="447"/>
                  </a:lnTo>
                  <a:lnTo>
                    <a:pt x="183" y="474"/>
                  </a:lnTo>
                  <a:lnTo>
                    <a:pt x="256" y="761"/>
                  </a:lnTo>
                  <a:lnTo>
                    <a:pt x="229" y="795"/>
                  </a:lnTo>
                  <a:lnTo>
                    <a:pt x="248" y="805"/>
                  </a:lnTo>
                  <a:lnTo>
                    <a:pt x="251" y="818"/>
                  </a:lnTo>
                  <a:lnTo>
                    <a:pt x="251" y="834"/>
                  </a:lnTo>
                  <a:lnTo>
                    <a:pt x="299" y="907"/>
                  </a:lnTo>
                  <a:lnTo>
                    <a:pt x="349" y="990"/>
                  </a:lnTo>
                  <a:lnTo>
                    <a:pt x="393" y="1073"/>
                  </a:lnTo>
                  <a:lnTo>
                    <a:pt x="430" y="1158"/>
                  </a:lnTo>
                  <a:lnTo>
                    <a:pt x="447" y="1202"/>
                  </a:lnTo>
                  <a:lnTo>
                    <a:pt x="259" y="1202"/>
                  </a:lnTo>
                  <a:lnTo>
                    <a:pt x="170" y="1020"/>
                  </a:lnTo>
                  <a:lnTo>
                    <a:pt x="186" y="1202"/>
                  </a:lnTo>
                  <a:lnTo>
                    <a:pt x="0" y="1202"/>
                  </a:lnTo>
                  <a:lnTo>
                    <a:pt x="0" y="0"/>
                  </a:lnTo>
                  <a:lnTo>
                    <a:pt x="42" y="7"/>
                  </a:lnTo>
                  <a:lnTo>
                    <a:pt x="64" y="17"/>
                  </a:lnTo>
                  <a:lnTo>
                    <a:pt x="78" y="0"/>
                  </a:lnTo>
                  <a:lnTo>
                    <a:pt x="94" y="4"/>
                  </a:lnTo>
                  <a:lnTo>
                    <a:pt x="100" y="10"/>
                  </a:lnTo>
                  <a:lnTo>
                    <a:pt x="100" y="24"/>
                  </a:lnTo>
                  <a:lnTo>
                    <a:pt x="108" y="34"/>
                  </a:lnTo>
                  <a:lnTo>
                    <a:pt x="111" y="53"/>
                  </a:lnTo>
                  <a:lnTo>
                    <a:pt x="105" y="60"/>
                  </a:lnTo>
                  <a:lnTo>
                    <a:pt x="102" y="67"/>
                  </a:lnTo>
                  <a:lnTo>
                    <a:pt x="115" y="87"/>
                  </a:lnTo>
                  <a:lnTo>
                    <a:pt x="126" y="132"/>
                  </a:lnTo>
                  <a:lnTo>
                    <a:pt x="123" y="156"/>
                  </a:lnTo>
                  <a:lnTo>
                    <a:pt x="159" y="225"/>
                  </a:lnTo>
                  <a:lnTo>
                    <a:pt x="137" y="232"/>
                  </a:lnTo>
                  <a:lnTo>
                    <a:pt x="131" y="249"/>
                  </a:lnTo>
                  <a:lnTo>
                    <a:pt x="97" y="235"/>
                  </a:lnTo>
                  <a:lnTo>
                    <a:pt x="126" y="272"/>
                  </a:lnTo>
                  <a:lnTo>
                    <a:pt x="111" y="282"/>
                  </a:lnTo>
                  <a:lnTo>
                    <a:pt x="118" y="299"/>
                  </a:lnTo>
                  <a:lnTo>
                    <a:pt x="115" y="311"/>
                  </a:lnTo>
                  <a:lnTo>
                    <a:pt x="97" y="321"/>
                  </a:lnTo>
                  <a:lnTo>
                    <a:pt x="81" y="321"/>
                  </a:lnTo>
                  <a:lnTo>
                    <a:pt x="81" y="361"/>
                  </a:lnTo>
                  <a:lnTo>
                    <a:pt x="92" y="344"/>
                  </a:lnTo>
                  <a:lnTo>
                    <a:pt x="115" y="331"/>
                  </a:lnTo>
                  <a:lnTo>
                    <a:pt x="142" y="321"/>
                  </a:lnTo>
                  <a:lnTo>
                    <a:pt x="170" y="321"/>
                  </a:lnTo>
                  <a:lnTo>
                    <a:pt x="218" y="331"/>
                  </a:lnTo>
                  <a:lnTo>
                    <a:pt x="259" y="338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1914" y="195"/>
              <a:ext cx="775" cy="1233"/>
            </a:xfrm>
            <a:custGeom>
              <a:avLst/>
              <a:gdLst>
                <a:gd name="T0" fmla="*/ 412 w 775"/>
                <a:gd name="T1" fmla="*/ 520 h 1233"/>
                <a:gd name="T2" fmla="*/ 376 w 775"/>
                <a:gd name="T3" fmla="*/ 613 h 1233"/>
                <a:gd name="T4" fmla="*/ 376 w 775"/>
                <a:gd name="T5" fmla="*/ 679 h 1233"/>
                <a:gd name="T6" fmla="*/ 75 w 775"/>
                <a:gd name="T7" fmla="*/ 1232 h 1233"/>
                <a:gd name="T8" fmla="*/ 351 w 775"/>
                <a:gd name="T9" fmla="*/ 1063 h 1233"/>
                <a:gd name="T10" fmla="*/ 566 w 775"/>
                <a:gd name="T11" fmla="*/ 904 h 1233"/>
                <a:gd name="T12" fmla="*/ 561 w 775"/>
                <a:gd name="T13" fmla="*/ 751 h 1233"/>
                <a:gd name="T14" fmla="*/ 592 w 775"/>
                <a:gd name="T15" fmla="*/ 696 h 1233"/>
                <a:gd name="T16" fmla="*/ 633 w 775"/>
                <a:gd name="T17" fmla="*/ 616 h 1233"/>
                <a:gd name="T18" fmla="*/ 702 w 775"/>
                <a:gd name="T19" fmla="*/ 523 h 1233"/>
                <a:gd name="T20" fmla="*/ 739 w 775"/>
                <a:gd name="T21" fmla="*/ 441 h 1233"/>
                <a:gd name="T22" fmla="*/ 747 w 775"/>
                <a:gd name="T23" fmla="*/ 324 h 1233"/>
                <a:gd name="T24" fmla="*/ 731 w 775"/>
                <a:gd name="T25" fmla="*/ 289 h 1233"/>
                <a:gd name="T26" fmla="*/ 710 w 775"/>
                <a:gd name="T27" fmla="*/ 272 h 1233"/>
                <a:gd name="T28" fmla="*/ 725 w 775"/>
                <a:gd name="T29" fmla="*/ 255 h 1233"/>
                <a:gd name="T30" fmla="*/ 750 w 775"/>
                <a:gd name="T31" fmla="*/ 229 h 1233"/>
                <a:gd name="T32" fmla="*/ 766 w 775"/>
                <a:gd name="T33" fmla="*/ 206 h 1233"/>
                <a:gd name="T34" fmla="*/ 761 w 775"/>
                <a:gd name="T35" fmla="*/ 192 h 1233"/>
                <a:gd name="T36" fmla="*/ 774 w 775"/>
                <a:gd name="T37" fmla="*/ 179 h 1233"/>
                <a:gd name="T38" fmla="*/ 766 w 775"/>
                <a:gd name="T39" fmla="*/ 162 h 1233"/>
                <a:gd name="T40" fmla="*/ 774 w 775"/>
                <a:gd name="T41" fmla="*/ 126 h 1233"/>
                <a:gd name="T42" fmla="*/ 761 w 775"/>
                <a:gd name="T43" fmla="*/ 109 h 1233"/>
                <a:gd name="T44" fmla="*/ 750 w 775"/>
                <a:gd name="T45" fmla="*/ 60 h 1233"/>
                <a:gd name="T46" fmla="*/ 736 w 775"/>
                <a:gd name="T47" fmla="*/ 40 h 1233"/>
                <a:gd name="T48" fmla="*/ 722 w 775"/>
                <a:gd name="T49" fmla="*/ 20 h 1233"/>
                <a:gd name="T50" fmla="*/ 710 w 775"/>
                <a:gd name="T51" fmla="*/ 17 h 1233"/>
                <a:gd name="T52" fmla="*/ 696 w 775"/>
                <a:gd name="T53" fmla="*/ 4 h 1233"/>
                <a:gd name="T54" fmla="*/ 661 w 775"/>
                <a:gd name="T55" fmla="*/ 10 h 1233"/>
                <a:gd name="T56" fmla="*/ 639 w 775"/>
                <a:gd name="T57" fmla="*/ 0 h 1233"/>
                <a:gd name="T58" fmla="*/ 609 w 775"/>
                <a:gd name="T59" fmla="*/ 17 h 1233"/>
                <a:gd name="T60" fmla="*/ 606 w 775"/>
                <a:gd name="T61" fmla="*/ 50 h 1233"/>
                <a:gd name="T62" fmla="*/ 592 w 775"/>
                <a:gd name="T63" fmla="*/ 70 h 1233"/>
                <a:gd name="T64" fmla="*/ 574 w 775"/>
                <a:gd name="T65" fmla="*/ 109 h 1233"/>
                <a:gd name="T66" fmla="*/ 572 w 775"/>
                <a:gd name="T67" fmla="*/ 142 h 1233"/>
                <a:gd name="T68" fmla="*/ 536 w 775"/>
                <a:gd name="T69" fmla="*/ 189 h 1233"/>
                <a:gd name="T70" fmla="*/ 555 w 775"/>
                <a:gd name="T71" fmla="*/ 206 h 1233"/>
                <a:gd name="T72" fmla="*/ 572 w 775"/>
                <a:gd name="T73" fmla="*/ 209 h 1233"/>
                <a:gd name="T74" fmla="*/ 584 w 775"/>
                <a:gd name="T75" fmla="*/ 219 h 1233"/>
                <a:gd name="T76" fmla="*/ 561 w 775"/>
                <a:gd name="T77" fmla="*/ 232 h 1233"/>
                <a:gd name="T78" fmla="*/ 561 w 775"/>
                <a:gd name="T79" fmla="*/ 252 h 1233"/>
                <a:gd name="T80" fmla="*/ 566 w 775"/>
                <a:gd name="T81" fmla="*/ 269 h 1233"/>
                <a:gd name="T82" fmla="*/ 584 w 775"/>
                <a:gd name="T83" fmla="*/ 285 h 1233"/>
                <a:gd name="T84" fmla="*/ 603 w 775"/>
                <a:gd name="T85" fmla="*/ 285 h 1233"/>
                <a:gd name="T86" fmla="*/ 580 w 775"/>
                <a:gd name="T87" fmla="*/ 302 h 1233"/>
                <a:gd name="T88" fmla="*/ 528 w 775"/>
                <a:gd name="T89" fmla="*/ 318 h 1233"/>
                <a:gd name="T90" fmla="*/ 168 w 775"/>
                <a:gd name="T91" fmla="*/ 334 h 1233"/>
                <a:gd name="T92" fmla="*/ 143 w 775"/>
                <a:gd name="T93" fmla="*/ 311 h 1233"/>
                <a:gd name="T94" fmla="*/ 105 w 775"/>
                <a:gd name="T95" fmla="*/ 318 h 1233"/>
                <a:gd name="T96" fmla="*/ 67 w 775"/>
                <a:gd name="T97" fmla="*/ 334 h 1233"/>
                <a:gd name="T98" fmla="*/ 46 w 775"/>
                <a:gd name="T99" fmla="*/ 351 h 1233"/>
                <a:gd name="T100" fmla="*/ 0 w 775"/>
                <a:gd name="T101" fmla="*/ 368 h 1233"/>
                <a:gd name="T102" fmla="*/ 49 w 775"/>
                <a:gd name="T103" fmla="*/ 374 h 1233"/>
                <a:gd name="T104" fmla="*/ 116 w 775"/>
                <a:gd name="T105" fmla="*/ 407 h 1233"/>
                <a:gd name="T106" fmla="*/ 141 w 775"/>
                <a:gd name="T107" fmla="*/ 417 h 1233"/>
                <a:gd name="T108" fmla="*/ 165 w 775"/>
                <a:gd name="T109" fmla="*/ 444 h 1233"/>
                <a:gd name="T110" fmla="*/ 197 w 775"/>
                <a:gd name="T111" fmla="*/ 451 h 1233"/>
                <a:gd name="T112" fmla="*/ 224 w 775"/>
                <a:gd name="T113" fmla="*/ 434 h 1233"/>
                <a:gd name="T114" fmla="*/ 260 w 775"/>
                <a:gd name="T115" fmla="*/ 414 h 1233"/>
                <a:gd name="T116" fmla="*/ 312 w 775"/>
                <a:gd name="T117" fmla="*/ 417 h 1233"/>
                <a:gd name="T118" fmla="*/ 382 w 775"/>
                <a:gd name="T119" fmla="*/ 434 h 1233"/>
                <a:gd name="T120" fmla="*/ 452 w 775"/>
                <a:gd name="T121" fmla="*/ 427 h 1233"/>
                <a:gd name="T122" fmla="*/ 442 w 775"/>
                <a:gd name="T123" fmla="*/ 467 h 123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75"/>
                <a:gd name="T187" fmla="*/ 0 h 1233"/>
                <a:gd name="T188" fmla="*/ 775 w 775"/>
                <a:gd name="T189" fmla="*/ 1233 h 123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75" h="1233">
                  <a:moveTo>
                    <a:pt x="442" y="467"/>
                  </a:moveTo>
                  <a:lnTo>
                    <a:pt x="412" y="520"/>
                  </a:lnTo>
                  <a:lnTo>
                    <a:pt x="382" y="583"/>
                  </a:lnTo>
                  <a:lnTo>
                    <a:pt x="376" y="613"/>
                  </a:lnTo>
                  <a:lnTo>
                    <a:pt x="373" y="646"/>
                  </a:lnTo>
                  <a:lnTo>
                    <a:pt x="376" y="679"/>
                  </a:lnTo>
                  <a:lnTo>
                    <a:pt x="376" y="696"/>
                  </a:lnTo>
                  <a:lnTo>
                    <a:pt x="75" y="1232"/>
                  </a:lnTo>
                  <a:lnTo>
                    <a:pt x="243" y="1232"/>
                  </a:lnTo>
                  <a:lnTo>
                    <a:pt x="351" y="1063"/>
                  </a:lnTo>
                  <a:lnTo>
                    <a:pt x="322" y="1232"/>
                  </a:lnTo>
                  <a:lnTo>
                    <a:pt x="566" y="904"/>
                  </a:lnTo>
                  <a:lnTo>
                    <a:pt x="569" y="778"/>
                  </a:lnTo>
                  <a:lnTo>
                    <a:pt x="561" y="751"/>
                  </a:lnTo>
                  <a:lnTo>
                    <a:pt x="566" y="721"/>
                  </a:lnTo>
                  <a:lnTo>
                    <a:pt x="592" y="696"/>
                  </a:lnTo>
                  <a:lnTo>
                    <a:pt x="603" y="659"/>
                  </a:lnTo>
                  <a:lnTo>
                    <a:pt x="633" y="616"/>
                  </a:lnTo>
                  <a:lnTo>
                    <a:pt x="666" y="573"/>
                  </a:lnTo>
                  <a:lnTo>
                    <a:pt x="702" y="523"/>
                  </a:lnTo>
                  <a:lnTo>
                    <a:pt x="731" y="461"/>
                  </a:lnTo>
                  <a:lnTo>
                    <a:pt x="739" y="441"/>
                  </a:lnTo>
                  <a:lnTo>
                    <a:pt x="750" y="344"/>
                  </a:lnTo>
                  <a:lnTo>
                    <a:pt x="747" y="324"/>
                  </a:lnTo>
                  <a:lnTo>
                    <a:pt x="741" y="311"/>
                  </a:lnTo>
                  <a:lnTo>
                    <a:pt x="731" y="289"/>
                  </a:lnTo>
                  <a:lnTo>
                    <a:pt x="714" y="295"/>
                  </a:lnTo>
                  <a:lnTo>
                    <a:pt x="710" y="272"/>
                  </a:lnTo>
                  <a:lnTo>
                    <a:pt x="725" y="262"/>
                  </a:lnTo>
                  <a:lnTo>
                    <a:pt x="725" y="255"/>
                  </a:lnTo>
                  <a:lnTo>
                    <a:pt x="733" y="242"/>
                  </a:lnTo>
                  <a:lnTo>
                    <a:pt x="750" y="229"/>
                  </a:lnTo>
                  <a:lnTo>
                    <a:pt x="763" y="219"/>
                  </a:lnTo>
                  <a:lnTo>
                    <a:pt x="766" y="206"/>
                  </a:lnTo>
                  <a:lnTo>
                    <a:pt x="766" y="202"/>
                  </a:lnTo>
                  <a:lnTo>
                    <a:pt x="761" y="192"/>
                  </a:lnTo>
                  <a:lnTo>
                    <a:pt x="769" y="189"/>
                  </a:lnTo>
                  <a:lnTo>
                    <a:pt x="774" y="179"/>
                  </a:lnTo>
                  <a:lnTo>
                    <a:pt x="769" y="169"/>
                  </a:lnTo>
                  <a:lnTo>
                    <a:pt x="766" y="162"/>
                  </a:lnTo>
                  <a:lnTo>
                    <a:pt x="774" y="142"/>
                  </a:lnTo>
                  <a:lnTo>
                    <a:pt x="774" y="126"/>
                  </a:lnTo>
                  <a:lnTo>
                    <a:pt x="769" y="116"/>
                  </a:lnTo>
                  <a:lnTo>
                    <a:pt x="761" y="109"/>
                  </a:lnTo>
                  <a:lnTo>
                    <a:pt x="758" y="83"/>
                  </a:lnTo>
                  <a:lnTo>
                    <a:pt x="750" y="60"/>
                  </a:lnTo>
                  <a:lnTo>
                    <a:pt x="747" y="47"/>
                  </a:lnTo>
                  <a:lnTo>
                    <a:pt x="736" y="40"/>
                  </a:lnTo>
                  <a:lnTo>
                    <a:pt x="728" y="20"/>
                  </a:lnTo>
                  <a:lnTo>
                    <a:pt x="722" y="20"/>
                  </a:lnTo>
                  <a:lnTo>
                    <a:pt x="710" y="24"/>
                  </a:lnTo>
                  <a:lnTo>
                    <a:pt x="710" y="17"/>
                  </a:lnTo>
                  <a:lnTo>
                    <a:pt x="704" y="7"/>
                  </a:lnTo>
                  <a:lnTo>
                    <a:pt x="696" y="4"/>
                  </a:lnTo>
                  <a:lnTo>
                    <a:pt x="680" y="4"/>
                  </a:lnTo>
                  <a:lnTo>
                    <a:pt x="661" y="10"/>
                  </a:lnTo>
                  <a:lnTo>
                    <a:pt x="650" y="24"/>
                  </a:lnTo>
                  <a:lnTo>
                    <a:pt x="639" y="0"/>
                  </a:lnTo>
                  <a:lnTo>
                    <a:pt x="617" y="24"/>
                  </a:lnTo>
                  <a:lnTo>
                    <a:pt x="609" y="17"/>
                  </a:lnTo>
                  <a:lnTo>
                    <a:pt x="601" y="34"/>
                  </a:lnTo>
                  <a:lnTo>
                    <a:pt x="606" y="50"/>
                  </a:lnTo>
                  <a:lnTo>
                    <a:pt x="611" y="57"/>
                  </a:lnTo>
                  <a:lnTo>
                    <a:pt x="592" y="70"/>
                  </a:lnTo>
                  <a:lnTo>
                    <a:pt x="580" y="93"/>
                  </a:lnTo>
                  <a:lnTo>
                    <a:pt x="574" y="109"/>
                  </a:lnTo>
                  <a:lnTo>
                    <a:pt x="572" y="126"/>
                  </a:lnTo>
                  <a:lnTo>
                    <a:pt x="572" y="142"/>
                  </a:lnTo>
                  <a:lnTo>
                    <a:pt x="536" y="182"/>
                  </a:lnTo>
                  <a:lnTo>
                    <a:pt x="536" y="189"/>
                  </a:lnTo>
                  <a:lnTo>
                    <a:pt x="552" y="192"/>
                  </a:lnTo>
                  <a:lnTo>
                    <a:pt x="555" y="206"/>
                  </a:lnTo>
                  <a:lnTo>
                    <a:pt x="563" y="209"/>
                  </a:lnTo>
                  <a:lnTo>
                    <a:pt x="572" y="209"/>
                  </a:lnTo>
                  <a:lnTo>
                    <a:pt x="592" y="196"/>
                  </a:lnTo>
                  <a:lnTo>
                    <a:pt x="584" y="219"/>
                  </a:lnTo>
                  <a:lnTo>
                    <a:pt x="574" y="229"/>
                  </a:lnTo>
                  <a:lnTo>
                    <a:pt x="561" y="232"/>
                  </a:lnTo>
                  <a:lnTo>
                    <a:pt x="566" y="245"/>
                  </a:lnTo>
                  <a:lnTo>
                    <a:pt x="561" y="252"/>
                  </a:lnTo>
                  <a:lnTo>
                    <a:pt x="561" y="262"/>
                  </a:lnTo>
                  <a:lnTo>
                    <a:pt x="566" y="269"/>
                  </a:lnTo>
                  <a:lnTo>
                    <a:pt x="572" y="279"/>
                  </a:lnTo>
                  <a:lnTo>
                    <a:pt x="584" y="285"/>
                  </a:lnTo>
                  <a:lnTo>
                    <a:pt x="601" y="289"/>
                  </a:lnTo>
                  <a:lnTo>
                    <a:pt x="603" y="285"/>
                  </a:lnTo>
                  <a:lnTo>
                    <a:pt x="606" y="302"/>
                  </a:lnTo>
                  <a:lnTo>
                    <a:pt x="580" y="302"/>
                  </a:lnTo>
                  <a:lnTo>
                    <a:pt x="552" y="305"/>
                  </a:lnTo>
                  <a:lnTo>
                    <a:pt x="528" y="318"/>
                  </a:lnTo>
                  <a:lnTo>
                    <a:pt x="511" y="334"/>
                  </a:lnTo>
                  <a:lnTo>
                    <a:pt x="168" y="334"/>
                  </a:lnTo>
                  <a:lnTo>
                    <a:pt x="157" y="321"/>
                  </a:lnTo>
                  <a:lnTo>
                    <a:pt x="143" y="311"/>
                  </a:lnTo>
                  <a:lnTo>
                    <a:pt x="130" y="308"/>
                  </a:lnTo>
                  <a:lnTo>
                    <a:pt x="105" y="318"/>
                  </a:lnTo>
                  <a:lnTo>
                    <a:pt x="89" y="324"/>
                  </a:lnTo>
                  <a:lnTo>
                    <a:pt x="67" y="334"/>
                  </a:lnTo>
                  <a:lnTo>
                    <a:pt x="49" y="334"/>
                  </a:lnTo>
                  <a:lnTo>
                    <a:pt x="46" y="351"/>
                  </a:lnTo>
                  <a:lnTo>
                    <a:pt x="0" y="351"/>
                  </a:lnTo>
                  <a:lnTo>
                    <a:pt x="0" y="368"/>
                  </a:lnTo>
                  <a:lnTo>
                    <a:pt x="49" y="368"/>
                  </a:lnTo>
                  <a:lnTo>
                    <a:pt x="49" y="374"/>
                  </a:lnTo>
                  <a:lnTo>
                    <a:pt x="105" y="407"/>
                  </a:lnTo>
                  <a:lnTo>
                    <a:pt x="116" y="407"/>
                  </a:lnTo>
                  <a:lnTo>
                    <a:pt x="135" y="397"/>
                  </a:lnTo>
                  <a:lnTo>
                    <a:pt x="141" y="417"/>
                  </a:lnTo>
                  <a:lnTo>
                    <a:pt x="152" y="434"/>
                  </a:lnTo>
                  <a:lnTo>
                    <a:pt x="165" y="444"/>
                  </a:lnTo>
                  <a:lnTo>
                    <a:pt x="182" y="451"/>
                  </a:lnTo>
                  <a:lnTo>
                    <a:pt x="197" y="451"/>
                  </a:lnTo>
                  <a:lnTo>
                    <a:pt x="211" y="447"/>
                  </a:lnTo>
                  <a:lnTo>
                    <a:pt x="224" y="434"/>
                  </a:lnTo>
                  <a:lnTo>
                    <a:pt x="232" y="424"/>
                  </a:lnTo>
                  <a:lnTo>
                    <a:pt x="260" y="414"/>
                  </a:lnTo>
                  <a:lnTo>
                    <a:pt x="282" y="397"/>
                  </a:lnTo>
                  <a:lnTo>
                    <a:pt x="312" y="417"/>
                  </a:lnTo>
                  <a:lnTo>
                    <a:pt x="346" y="431"/>
                  </a:lnTo>
                  <a:lnTo>
                    <a:pt x="382" y="434"/>
                  </a:lnTo>
                  <a:lnTo>
                    <a:pt x="417" y="434"/>
                  </a:lnTo>
                  <a:lnTo>
                    <a:pt x="452" y="427"/>
                  </a:lnTo>
                  <a:lnTo>
                    <a:pt x="468" y="424"/>
                  </a:lnTo>
                  <a:lnTo>
                    <a:pt x="442" y="467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2238" y="232"/>
              <a:ext cx="803" cy="1196"/>
            </a:xfrm>
            <a:custGeom>
              <a:avLst/>
              <a:gdLst>
                <a:gd name="T0" fmla="*/ 534 w 803"/>
                <a:gd name="T1" fmla="*/ 1195 h 1196"/>
                <a:gd name="T2" fmla="*/ 561 w 803"/>
                <a:gd name="T3" fmla="*/ 1016 h 1196"/>
                <a:gd name="T4" fmla="*/ 564 w 803"/>
                <a:gd name="T5" fmla="*/ 841 h 1196"/>
                <a:gd name="T6" fmla="*/ 597 w 803"/>
                <a:gd name="T7" fmla="*/ 659 h 1196"/>
                <a:gd name="T8" fmla="*/ 609 w 803"/>
                <a:gd name="T9" fmla="*/ 566 h 1196"/>
                <a:gd name="T10" fmla="*/ 683 w 803"/>
                <a:gd name="T11" fmla="*/ 494 h 1196"/>
                <a:gd name="T12" fmla="*/ 708 w 803"/>
                <a:gd name="T13" fmla="*/ 440 h 1196"/>
                <a:gd name="T14" fmla="*/ 721 w 803"/>
                <a:gd name="T15" fmla="*/ 324 h 1196"/>
                <a:gd name="T16" fmla="*/ 730 w 803"/>
                <a:gd name="T17" fmla="*/ 275 h 1196"/>
                <a:gd name="T18" fmla="*/ 742 w 803"/>
                <a:gd name="T19" fmla="*/ 298 h 1196"/>
                <a:gd name="T20" fmla="*/ 756 w 803"/>
                <a:gd name="T21" fmla="*/ 331 h 1196"/>
                <a:gd name="T22" fmla="*/ 797 w 803"/>
                <a:gd name="T23" fmla="*/ 301 h 1196"/>
                <a:gd name="T24" fmla="*/ 769 w 803"/>
                <a:gd name="T25" fmla="*/ 275 h 1196"/>
                <a:gd name="T26" fmla="*/ 772 w 803"/>
                <a:gd name="T27" fmla="*/ 225 h 1196"/>
                <a:gd name="T28" fmla="*/ 800 w 803"/>
                <a:gd name="T29" fmla="*/ 172 h 1196"/>
                <a:gd name="T30" fmla="*/ 800 w 803"/>
                <a:gd name="T31" fmla="*/ 109 h 1196"/>
                <a:gd name="T32" fmla="*/ 772 w 803"/>
                <a:gd name="T33" fmla="*/ 46 h 1196"/>
                <a:gd name="T34" fmla="*/ 745 w 803"/>
                <a:gd name="T35" fmla="*/ 17 h 1196"/>
                <a:gd name="T36" fmla="*/ 697 w 803"/>
                <a:gd name="T37" fmla="*/ 10 h 1196"/>
                <a:gd name="T38" fmla="*/ 672 w 803"/>
                <a:gd name="T39" fmla="*/ 17 h 1196"/>
                <a:gd name="T40" fmla="*/ 659 w 803"/>
                <a:gd name="T41" fmla="*/ 33 h 1196"/>
                <a:gd name="T42" fmla="*/ 629 w 803"/>
                <a:gd name="T43" fmla="*/ 70 h 1196"/>
                <a:gd name="T44" fmla="*/ 615 w 803"/>
                <a:gd name="T45" fmla="*/ 86 h 1196"/>
                <a:gd name="T46" fmla="*/ 575 w 803"/>
                <a:gd name="T47" fmla="*/ 109 h 1196"/>
                <a:gd name="T48" fmla="*/ 589 w 803"/>
                <a:gd name="T49" fmla="*/ 125 h 1196"/>
                <a:gd name="T50" fmla="*/ 594 w 803"/>
                <a:gd name="T51" fmla="*/ 159 h 1196"/>
                <a:gd name="T52" fmla="*/ 607 w 803"/>
                <a:gd name="T53" fmla="*/ 182 h 1196"/>
                <a:gd name="T54" fmla="*/ 586 w 803"/>
                <a:gd name="T55" fmla="*/ 205 h 1196"/>
                <a:gd name="T56" fmla="*/ 583 w 803"/>
                <a:gd name="T57" fmla="*/ 232 h 1196"/>
                <a:gd name="T58" fmla="*/ 626 w 803"/>
                <a:gd name="T59" fmla="*/ 268 h 1196"/>
                <a:gd name="T60" fmla="*/ 602 w 803"/>
                <a:gd name="T61" fmla="*/ 282 h 1196"/>
                <a:gd name="T62" fmla="*/ 570 w 803"/>
                <a:gd name="T63" fmla="*/ 275 h 1196"/>
                <a:gd name="T64" fmla="*/ 523 w 803"/>
                <a:gd name="T65" fmla="*/ 298 h 1196"/>
                <a:gd name="T66" fmla="*/ 429 w 803"/>
                <a:gd name="T67" fmla="*/ 307 h 1196"/>
                <a:gd name="T68" fmla="*/ 456 w 803"/>
                <a:gd name="T69" fmla="*/ 404 h 1196"/>
                <a:gd name="T70" fmla="*/ 363 w 803"/>
                <a:gd name="T71" fmla="*/ 675 h 1196"/>
                <a:gd name="T72" fmla="*/ 282 w 803"/>
                <a:gd name="T73" fmla="*/ 824 h 1196"/>
                <a:gd name="T74" fmla="*/ 0 w 803"/>
                <a:gd name="T75" fmla="*/ 1195 h 119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3"/>
                <a:gd name="T115" fmla="*/ 0 h 1196"/>
                <a:gd name="T116" fmla="*/ 803 w 803"/>
                <a:gd name="T117" fmla="*/ 1196 h 119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3" h="1196">
                  <a:moveTo>
                    <a:pt x="0" y="1195"/>
                  </a:moveTo>
                  <a:lnTo>
                    <a:pt x="534" y="1195"/>
                  </a:lnTo>
                  <a:lnTo>
                    <a:pt x="548" y="1105"/>
                  </a:lnTo>
                  <a:lnTo>
                    <a:pt x="561" y="1016"/>
                  </a:lnTo>
                  <a:lnTo>
                    <a:pt x="564" y="930"/>
                  </a:lnTo>
                  <a:lnTo>
                    <a:pt x="564" y="841"/>
                  </a:lnTo>
                  <a:lnTo>
                    <a:pt x="553" y="698"/>
                  </a:lnTo>
                  <a:lnTo>
                    <a:pt x="597" y="659"/>
                  </a:lnTo>
                  <a:lnTo>
                    <a:pt x="597" y="602"/>
                  </a:lnTo>
                  <a:lnTo>
                    <a:pt x="609" y="566"/>
                  </a:lnTo>
                  <a:lnTo>
                    <a:pt x="623" y="549"/>
                  </a:lnTo>
                  <a:lnTo>
                    <a:pt x="683" y="494"/>
                  </a:lnTo>
                  <a:lnTo>
                    <a:pt x="705" y="457"/>
                  </a:lnTo>
                  <a:lnTo>
                    <a:pt x="708" y="440"/>
                  </a:lnTo>
                  <a:lnTo>
                    <a:pt x="730" y="337"/>
                  </a:lnTo>
                  <a:lnTo>
                    <a:pt x="721" y="324"/>
                  </a:lnTo>
                  <a:lnTo>
                    <a:pt x="719" y="298"/>
                  </a:lnTo>
                  <a:lnTo>
                    <a:pt x="730" y="275"/>
                  </a:lnTo>
                  <a:lnTo>
                    <a:pt x="732" y="288"/>
                  </a:lnTo>
                  <a:lnTo>
                    <a:pt x="742" y="298"/>
                  </a:lnTo>
                  <a:lnTo>
                    <a:pt x="756" y="298"/>
                  </a:lnTo>
                  <a:lnTo>
                    <a:pt x="756" y="331"/>
                  </a:lnTo>
                  <a:lnTo>
                    <a:pt x="797" y="324"/>
                  </a:lnTo>
                  <a:lnTo>
                    <a:pt x="797" y="301"/>
                  </a:lnTo>
                  <a:lnTo>
                    <a:pt x="786" y="282"/>
                  </a:lnTo>
                  <a:lnTo>
                    <a:pt x="769" y="275"/>
                  </a:lnTo>
                  <a:lnTo>
                    <a:pt x="756" y="248"/>
                  </a:lnTo>
                  <a:lnTo>
                    <a:pt x="772" y="225"/>
                  </a:lnTo>
                  <a:lnTo>
                    <a:pt x="794" y="189"/>
                  </a:lnTo>
                  <a:lnTo>
                    <a:pt x="800" y="172"/>
                  </a:lnTo>
                  <a:lnTo>
                    <a:pt x="802" y="142"/>
                  </a:lnTo>
                  <a:lnTo>
                    <a:pt x="800" y="109"/>
                  </a:lnTo>
                  <a:lnTo>
                    <a:pt x="794" y="83"/>
                  </a:lnTo>
                  <a:lnTo>
                    <a:pt x="772" y="46"/>
                  </a:lnTo>
                  <a:lnTo>
                    <a:pt x="764" y="33"/>
                  </a:lnTo>
                  <a:lnTo>
                    <a:pt x="745" y="17"/>
                  </a:lnTo>
                  <a:lnTo>
                    <a:pt x="719" y="0"/>
                  </a:lnTo>
                  <a:lnTo>
                    <a:pt x="697" y="10"/>
                  </a:lnTo>
                  <a:lnTo>
                    <a:pt x="683" y="7"/>
                  </a:lnTo>
                  <a:lnTo>
                    <a:pt x="672" y="17"/>
                  </a:lnTo>
                  <a:lnTo>
                    <a:pt x="667" y="33"/>
                  </a:lnTo>
                  <a:lnTo>
                    <a:pt x="659" y="33"/>
                  </a:lnTo>
                  <a:lnTo>
                    <a:pt x="639" y="50"/>
                  </a:lnTo>
                  <a:lnTo>
                    <a:pt x="629" y="70"/>
                  </a:lnTo>
                  <a:lnTo>
                    <a:pt x="623" y="80"/>
                  </a:lnTo>
                  <a:lnTo>
                    <a:pt x="615" y="86"/>
                  </a:lnTo>
                  <a:lnTo>
                    <a:pt x="575" y="105"/>
                  </a:lnTo>
                  <a:lnTo>
                    <a:pt x="575" y="109"/>
                  </a:lnTo>
                  <a:lnTo>
                    <a:pt x="583" y="122"/>
                  </a:lnTo>
                  <a:lnTo>
                    <a:pt x="589" y="125"/>
                  </a:lnTo>
                  <a:lnTo>
                    <a:pt x="586" y="142"/>
                  </a:lnTo>
                  <a:lnTo>
                    <a:pt x="594" y="159"/>
                  </a:lnTo>
                  <a:lnTo>
                    <a:pt x="620" y="172"/>
                  </a:lnTo>
                  <a:lnTo>
                    <a:pt x="607" y="182"/>
                  </a:lnTo>
                  <a:lnTo>
                    <a:pt x="586" y="189"/>
                  </a:lnTo>
                  <a:lnTo>
                    <a:pt x="586" y="205"/>
                  </a:lnTo>
                  <a:lnTo>
                    <a:pt x="580" y="212"/>
                  </a:lnTo>
                  <a:lnTo>
                    <a:pt x="583" y="232"/>
                  </a:lnTo>
                  <a:lnTo>
                    <a:pt x="620" y="255"/>
                  </a:lnTo>
                  <a:lnTo>
                    <a:pt x="626" y="268"/>
                  </a:lnTo>
                  <a:lnTo>
                    <a:pt x="623" y="272"/>
                  </a:lnTo>
                  <a:lnTo>
                    <a:pt x="602" y="282"/>
                  </a:lnTo>
                  <a:lnTo>
                    <a:pt x="586" y="282"/>
                  </a:lnTo>
                  <a:lnTo>
                    <a:pt x="570" y="275"/>
                  </a:lnTo>
                  <a:lnTo>
                    <a:pt x="548" y="285"/>
                  </a:lnTo>
                  <a:lnTo>
                    <a:pt x="523" y="298"/>
                  </a:lnTo>
                  <a:lnTo>
                    <a:pt x="488" y="304"/>
                  </a:lnTo>
                  <a:lnTo>
                    <a:pt x="429" y="307"/>
                  </a:lnTo>
                  <a:lnTo>
                    <a:pt x="418" y="404"/>
                  </a:lnTo>
                  <a:lnTo>
                    <a:pt x="456" y="404"/>
                  </a:lnTo>
                  <a:lnTo>
                    <a:pt x="360" y="642"/>
                  </a:lnTo>
                  <a:lnTo>
                    <a:pt x="363" y="675"/>
                  </a:lnTo>
                  <a:lnTo>
                    <a:pt x="318" y="778"/>
                  </a:lnTo>
                  <a:lnTo>
                    <a:pt x="282" y="824"/>
                  </a:lnTo>
                  <a:lnTo>
                    <a:pt x="247" y="867"/>
                  </a:lnTo>
                  <a:lnTo>
                    <a:pt x="0" y="1195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2806" y="225"/>
              <a:ext cx="448" cy="1203"/>
            </a:xfrm>
            <a:custGeom>
              <a:avLst/>
              <a:gdLst>
                <a:gd name="T0" fmla="*/ 191 w 448"/>
                <a:gd name="T1" fmla="*/ 338 h 1203"/>
                <a:gd name="T2" fmla="*/ 165 w 448"/>
                <a:gd name="T3" fmla="*/ 344 h 1203"/>
                <a:gd name="T4" fmla="*/ 143 w 448"/>
                <a:gd name="T5" fmla="*/ 447 h 1203"/>
                <a:gd name="T6" fmla="*/ 264 w 448"/>
                <a:gd name="T7" fmla="*/ 474 h 1203"/>
                <a:gd name="T8" fmla="*/ 191 w 448"/>
                <a:gd name="T9" fmla="*/ 761 h 1203"/>
                <a:gd name="T10" fmla="*/ 218 w 448"/>
                <a:gd name="T11" fmla="*/ 795 h 1203"/>
                <a:gd name="T12" fmla="*/ 199 w 448"/>
                <a:gd name="T13" fmla="*/ 805 h 1203"/>
                <a:gd name="T14" fmla="*/ 194 w 448"/>
                <a:gd name="T15" fmla="*/ 818 h 1203"/>
                <a:gd name="T16" fmla="*/ 199 w 448"/>
                <a:gd name="T17" fmla="*/ 834 h 1203"/>
                <a:gd name="T18" fmla="*/ 148 w 448"/>
                <a:gd name="T19" fmla="*/ 907 h 1203"/>
                <a:gd name="T20" fmla="*/ 100 w 448"/>
                <a:gd name="T21" fmla="*/ 990 h 1203"/>
                <a:gd name="T22" fmla="*/ 56 w 448"/>
                <a:gd name="T23" fmla="*/ 1073 h 1203"/>
                <a:gd name="T24" fmla="*/ 16 w 448"/>
                <a:gd name="T25" fmla="*/ 1158 h 1203"/>
                <a:gd name="T26" fmla="*/ 0 w 448"/>
                <a:gd name="T27" fmla="*/ 1202 h 1203"/>
                <a:gd name="T28" fmla="*/ 188 w 448"/>
                <a:gd name="T29" fmla="*/ 1202 h 1203"/>
                <a:gd name="T30" fmla="*/ 280 w 448"/>
                <a:gd name="T31" fmla="*/ 1020 h 1203"/>
                <a:gd name="T32" fmla="*/ 261 w 448"/>
                <a:gd name="T33" fmla="*/ 1202 h 1203"/>
                <a:gd name="T34" fmla="*/ 447 w 448"/>
                <a:gd name="T35" fmla="*/ 1202 h 1203"/>
                <a:gd name="T36" fmla="*/ 447 w 448"/>
                <a:gd name="T37" fmla="*/ 0 h 1203"/>
                <a:gd name="T38" fmla="*/ 404 w 448"/>
                <a:gd name="T39" fmla="*/ 7 h 1203"/>
                <a:gd name="T40" fmla="*/ 385 w 448"/>
                <a:gd name="T41" fmla="*/ 17 h 1203"/>
                <a:gd name="T42" fmla="*/ 372 w 448"/>
                <a:gd name="T43" fmla="*/ 0 h 1203"/>
                <a:gd name="T44" fmla="*/ 353 w 448"/>
                <a:gd name="T45" fmla="*/ 4 h 1203"/>
                <a:gd name="T46" fmla="*/ 347 w 448"/>
                <a:gd name="T47" fmla="*/ 10 h 1203"/>
                <a:gd name="T48" fmla="*/ 347 w 448"/>
                <a:gd name="T49" fmla="*/ 24 h 1203"/>
                <a:gd name="T50" fmla="*/ 339 w 448"/>
                <a:gd name="T51" fmla="*/ 34 h 1203"/>
                <a:gd name="T52" fmla="*/ 339 w 448"/>
                <a:gd name="T53" fmla="*/ 53 h 1203"/>
                <a:gd name="T54" fmla="*/ 342 w 448"/>
                <a:gd name="T55" fmla="*/ 60 h 1203"/>
                <a:gd name="T56" fmla="*/ 344 w 448"/>
                <a:gd name="T57" fmla="*/ 67 h 1203"/>
                <a:gd name="T58" fmla="*/ 334 w 448"/>
                <a:gd name="T59" fmla="*/ 87 h 1203"/>
                <a:gd name="T60" fmla="*/ 321 w 448"/>
                <a:gd name="T61" fmla="*/ 132 h 1203"/>
                <a:gd name="T62" fmla="*/ 324 w 448"/>
                <a:gd name="T63" fmla="*/ 156 h 1203"/>
                <a:gd name="T64" fmla="*/ 288 w 448"/>
                <a:gd name="T65" fmla="*/ 225 h 1203"/>
                <a:gd name="T66" fmla="*/ 310 w 448"/>
                <a:gd name="T67" fmla="*/ 232 h 1203"/>
                <a:gd name="T68" fmla="*/ 315 w 448"/>
                <a:gd name="T69" fmla="*/ 249 h 1203"/>
                <a:gd name="T70" fmla="*/ 350 w 448"/>
                <a:gd name="T71" fmla="*/ 235 h 1203"/>
                <a:gd name="T72" fmla="*/ 321 w 448"/>
                <a:gd name="T73" fmla="*/ 272 h 1203"/>
                <a:gd name="T74" fmla="*/ 336 w 448"/>
                <a:gd name="T75" fmla="*/ 282 h 1203"/>
                <a:gd name="T76" fmla="*/ 329 w 448"/>
                <a:gd name="T77" fmla="*/ 299 h 1203"/>
                <a:gd name="T78" fmla="*/ 334 w 448"/>
                <a:gd name="T79" fmla="*/ 311 h 1203"/>
                <a:gd name="T80" fmla="*/ 350 w 448"/>
                <a:gd name="T81" fmla="*/ 321 h 1203"/>
                <a:gd name="T82" fmla="*/ 366 w 448"/>
                <a:gd name="T83" fmla="*/ 321 h 1203"/>
                <a:gd name="T84" fmla="*/ 366 w 448"/>
                <a:gd name="T85" fmla="*/ 361 h 1203"/>
                <a:gd name="T86" fmla="*/ 358 w 448"/>
                <a:gd name="T87" fmla="*/ 344 h 1203"/>
                <a:gd name="T88" fmla="*/ 332 w 448"/>
                <a:gd name="T89" fmla="*/ 331 h 1203"/>
                <a:gd name="T90" fmla="*/ 304 w 448"/>
                <a:gd name="T91" fmla="*/ 321 h 1203"/>
                <a:gd name="T92" fmla="*/ 277 w 448"/>
                <a:gd name="T93" fmla="*/ 321 h 1203"/>
                <a:gd name="T94" fmla="*/ 229 w 448"/>
                <a:gd name="T95" fmla="*/ 331 h 1203"/>
                <a:gd name="T96" fmla="*/ 191 w 448"/>
                <a:gd name="T97" fmla="*/ 338 h 12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48"/>
                <a:gd name="T148" fmla="*/ 0 h 1203"/>
                <a:gd name="T149" fmla="*/ 448 w 448"/>
                <a:gd name="T150" fmla="*/ 1203 h 12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48" h="1203">
                  <a:moveTo>
                    <a:pt x="191" y="338"/>
                  </a:moveTo>
                  <a:lnTo>
                    <a:pt x="165" y="344"/>
                  </a:lnTo>
                  <a:lnTo>
                    <a:pt x="143" y="447"/>
                  </a:lnTo>
                  <a:lnTo>
                    <a:pt x="264" y="474"/>
                  </a:lnTo>
                  <a:lnTo>
                    <a:pt x="191" y="761"/>
                  </a:lnTo>
                  <a:lnTo>
                    <a:pt x="218" y="795"/>
                  </a:lnTo>
                  <a:lnTo>
                    <a:pt x="199" y="805"/>
                  </a:lnTo>
                  <a:lnTo>
                    <a:pt x="194" y="818"/>
                  </a:lnTo>
                  <a:lnTo>
                    <a:pt x="199" y="834"/>
                  </a:lnTo>
                  <a:lnTo>
                    <a:pt x="148" y="907"/>
                  </a:lnTo>
                  <a:lnTo>
                    <a:pt x="100" y="990"/>
                  </a:lnTo>
                  <a:lnTo>
                    <a:pt x="56" y="1073"/>
                  </a:lnTo>
                  <a:lnTo>
                    <a:pt x="16" y="1158"/>
                  </a:lnTo>
                  <a:lnTo>
                    <a:pt x="0" y="1202"/>
                  </a:lnTo>
                  <a:lnTo>
                    <a:pt x="188" y="1202"/>
                  </a:lnTo>
                  <a:lnTo>
                    <a:pt x="280" y="1020"/>
                  </a:lnTo>
                  <a:lnTo>
                    <a:pt x="261" y="1202"/>
                  </a:lnTo>
                  <a:lnTo>
                    <a:pt x="447" y="1202"/>
                  </a:lnTo>
                  <a:lnTo>
                    <a:pt x="447" y="0"/>
                  </a:lnTo>
                  <a:lnTo>
                    <a:pt x="404" y="7"/>
                  </a:lnTo>
                  <a:lnTo>
                    <a:pt x="385" y="17"/>
                  </a:lnTo>
                  <a:lnTo>
                    <a:pt x="372" y="0"/>
                  </a:lnTo>
                  <a:lnTo>
                    <a:pt x="353" y="4"/>
                  </a:lnTo>
                  <a:lnTo>
                    <a:pt x="347" y="10"/>
                  </a:lnTo>
                  <a:lnTo>
                    <a:pt x="347" y="24"/>
                  </a:lnTo>
                  <a:lnTo>
                    <a:pt x="339" y="34"/>
                  </a:lnTo>
                  <a:lnTo>
                    <a:pt x="339" y="53"/>
                  </a:lnTo>
                  <a:lnTo>
                    <a:pt x="342" y="60"/>
                  </a:lnTo>
                  <a:lnTo>
                    <a:pt x="344" y="67"/>
                  </a:lnTo>
                  <a:lnTo>
                    <a:pt x="334" y="87"/>
                  </a:lnTo>
                  <a:lnTo>
                    <a:pt x="321" y="132"/>
                  </a:lnTo>
                  <a:lnTo>
                    <a:pt x="324" y="156"/>
                  </a:lnTo>
                  <a:lnTo>
                    <a:pt x="288" y="225"/>
                  </a:lnTo>
                  <a:lnTo>
                    <a:pt x="310" y="232"/>
                  </a:lnTo>
                  <a:lnTo>
                    <a:pt x="315" y="249"/>
                  </a:lnTo>
                  <a:lnTo>
                    <a:pt x="350" y="235"/>
                  </a:lnTo>
                  <a:lnTo>
                    <a:pt x="321" y="272"/>
                  </a:lnTo>
                  <a:lnTo>
                    <a:pt x="336" y="282"/>
                  </a:lnTo>
                  <a:lnTo>
                    <a:pt x="329" y="299"/>
                  </a:lnTo>
                  <a:lnTo>
                    <a:pt x="334" y="311"/>
                  </a:lnTo>
                  <a:lnTo>
                    <a:pt x="350" y="321"/>
                  </a:lnTo>
                  <a:lnTo>
                    <a:pt x="366" y="321"/>
                  </a:lnTo>
                  <a:lnTo>
                    <a:pt x="366" y="361"/>
                  </a:lnTo>
                  <a:lnTo>
                    <a:pt x="358" y="344"/>
                  </a:lnTo>
                  <a:lnTo>
                    <a:pt x="332" y="331"/>
                  </a:lnTo>
                  <a:lnTo>
                    <a:pt x="304" y="321"/>
                  </a:lnTo>
                  <a:lnTo>
                    <a:pt x="277" y="321"/>
                  </a:lnTo>
                  <a:lnTo>
                    <a:pt x="229" y="331"/>
                  </a:lnTo>
                  <a:lnTo>
                    <a:pt x="191" y="338"/>
                  </a:lnTo>
                </a:path>
              </a:pathLst>
            </a:custGeom>
            <a:solidFill>
              <a:srgbClr val="FFFF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4796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0" y="1876926"/>
            <a:ext cx="12192000" cy="4989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059892" y="2005263"/>
            <a:ext cx="10378129" cy="46522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43599" y="3266324"/>
            <a:ext cx="9408583" cy="5847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4400" b="1" i="1">
                <a:solidFill>
                  <a:srgbClr val="99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pt-BR" sz="3200" b="0" i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2" name="AutoShape 4" descr="Resultado de imagem para profissional técn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8" name="AutoShape 10" descr="Resultado de imagem para profissional técn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934453" y="429294"/>
            <a:ext cx="10515600" cy="1325563"/>
          </a:xfrm>
          <a:prstGeom prst="rect">
            <a:avLst/>
          </a:prstGeom>
          <a:effectLst>
            <a:outerShdw dist="28398" dir="17793903" algn="ctr" rotWithShape="0">
              <a:schemeClr val="bg1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IMPORTÂNCIA DA </a:t>
            </a: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RELAÇÃO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 - ESTUDANTE</a:t>
            </a:r>
          </a:p>
        </p:txBody>
      </p:sp>
      <p:sp>
        <p:nvSpPr>
          <p:cNvPr id="18" name="Rectangle 13"/>
          <p:cNvSpPr txBox="1">
            <a:spLocks noChangeArrowheads="1"/>
          </p:cNvSpPr>
          <p:nvPr/>
        </p:nvSpPr>
        <p:spPr>
          <a:xfrm>
            <a:off x="1122947" y="2414589"/>
            <a:ext cx="9817769" cy="3582987"/>
          </a:xfrm>
          <a:prstGeom prst="rect">
            <a:avLst/>
          </a:prstGeom>
          <a:noFill/>
        </p:spPr>
        <p:txBody>
          <a:bodyPr/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endParaRPr lang="pt-BR" sz="2800" dirty="0" smtClean="0">
              <a:latin typeface="+mj-lt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endParaRPr lang="pt-BR" sz="2800" dirty="0" smtClean="0">
              <a:latin typeface="+mj-lt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pt-BR" sz="5400" dirty="0" smtClean="0">
                <a:latin typeface="+mj-lt"/>
              </a:rPr>
              <a:t>Dinamiza </a:t>
            </a:r>
            <a:r>
              <a:rPr lang="pt-BR" sz="5400" dirty="0" smtClean="0">
                <a:latin typeface="+mj-lt"/>
              </a:rPr>
              <a:t>e dá sentido ao processo </a:t>
            </a:r>
            <a:r>
              <a:rPr lang="pt-BR" sz="5400" dirty="0" smtClean="0">
                <a:latin typeface="+mj-lt"/>
              </a:rPr>
              <a:t>educativo</a:t>
            </a:r>
            <a:endParaRPr kumimoji="0" lang="pt-BR" sz="5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  <p:bldP spid="1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0" y="1876926"/>
            <a:ext cx="12192000" cy="4989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059892" y="2005263"/>
            <a:ext cx="10378129" cy="46522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43599" y="3266324"/>
            <a:ext cx="9408583" cy="5847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4400" b="1" i="1">
                <a:solidFill>
                  <a:srgbClr val="99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pt-BR" sz="3200" b="0" i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2" name="AutoShape 4" descr="Resultado de imagem para profissional técn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8" name="AutoShape 10" descr="Resultado de imagem para profissional técn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934453" y="429294"/>
            <a:ext cx="10515600" cy="1325563"/>
          </a:xfrm>
          <a:prstGeom prst="rect">
            <a:avLst/>
          </a:prstGeom>
          <a:effectLst>
            <a:outerShdw dist="28398" dir="17793903" algn="ctr" rotWithShape="0">
              <a:schemeClr val="bg1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IMPORTÂNCIA DA </a:t>
            </a: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RELAÇÃO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 - ESTUDANTE</a:t>
            </a:r>
          </a:p>
        </p:txBody>
      </p:sp>
      <p:sp>
        <p:nvSpPr>
          <p:cNvPr id="18" name="Rectangle 13"/>
          <p:cNvSpPr txBox="1">
            <a:spLocks noChangeArrowheads="1"/>
          </p:cNvSpPr>
          <p:nvPr/>
        </p:nvSpPr>
        <p:spPr>
          <a:xfrm>
            <a:off x="1122947" y="2414589"/>
            <a:ext cx="9817769" cy="3582987"/>
          </a:xfrm>
          <a:prstGeom prst="rect">
            <a:avLst/>
          </a:prstGeom>
          <a:noFill/>
        </p:spPr>
        <p:txBody>
          <a:bodyPr/>
          <a:lstStyle/>
          <a:p>
            <a:pPr marL="228600" lvl="0" indent="-228600" algn="just" defTabSz="914400">
              <a:lnSpc>
                <a:spcPct val="90000"/>
              </a:lnSpc>
              <a:spcBef>
                <a:spcPts val="1000"/>
              </a:spcBef>
            </a:pPr>
            <a:r>
              <a:rPr lang="pt-BR" sz="5400" dirty="0" smtClean="0">
                <a:latin typeface="+mj-lt"/>
              </a:rPr>
              <a:t>	Pode ser conflituosa em decorrência de classes </a:t>
            </a:r>
            <a:r>
              <a:rPr lang="pt-BR" sz="5400" dirty="0" smtClean="0">
                <a:latin typeface="+mj-lt"/>
              </a:rPr>
              <a:t>sociais, culturas, valores e objetivos diferentes </a:t>
            </a:r>
            <a:endParaRPr lang="pt-BR" sz="54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  <p:bldP spid="1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0" y="1876926"/>
            <a:ext cx="12192000" cy="4989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059892" y="2005263"/>
            <a:ext cx="10378129" cy="46522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43599" y="3266324"/>
            <a:ext cx="9408583" cy="5847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4400" b="1" i="1">
                <a:solidFill>
                  <a:srgbClr val="99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pt-BR" sz="3200" b="0" i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2" name="AutoShape 4" descr="Resultado de imagem para profissional técn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8" name="AutoShape 10" descr="Resultado de imagem para profissional técn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934453" y="429294"/>
            <a:ext cx="10515600" cy="1325563"/>
          </a:xfrm>
          <a:prstGeom prst="rect">
            <a:avLst/>
          </a:prstGeom>
          <a:effectLst>
            <a:outerShdw dist="28398" dir="17793903" algn="ctr" rotWithShape="0">
              <a:schemeClr val="bg1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IMPORTÂNCIA DA </a:t>
            </a: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RELAÇÃO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 - ESTUDANTE</a:t>
            </a:r>
          </a:p>
        </p:txBody>
      </p:sp>
      <p:sp>
        <p:nvSpPr>
          <p:cNvPr id="18" name="Rectangle 13"/>
          <p:cNvSpPr txBox="1">
            <a:spLocks noChangeArrowheads="1"/>
          </p:cNvSpPr>
          <p:nvPr/>
        </p:nvSpPr>
        <p:spPr>
          <a:xfrm>
            <a:off x="1122947" y="2414589"/>
            <a:ext cx="9817769" cy="3582987"/>
          </a:xfrm>
          <a:prstGeom prst="rect">
            <a:avLst/>
          </a:prstGeom>
          <a:noFill/>
        </p:spPr>
        <p:txBody>
          <a:bodyPr/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endParaRPr lang="pt-BR" sz="2800" dirty="0" smtClean="0">
              <a:latin typeface="+mj-lt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</a:pPr>
            <a:r>
              <a:rPr lang="pt-BR" sz="5400" dirty="0" smtClean="0">
                <a:latin typeface="+mj-lt"/>
              </a:rPr>
              <a:t>	Deve ser pautada pelo profissionalismo, mas isso é decorrente da qualificação adequada.</a:t>
            </a:r>
            <a:endParaRPr lang="pt-BR" sz="54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  <p:bldP spid="1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>
            <a:off x="0" y="1876926"/>
            <a:ext cx="12192000" cy="4989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059892" y="2005263"/>
            <a:ext cx="10378129" cy="46522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243599" y="3266324"/>
            <a:ext cx="9408583" cy="5847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4400" b="1" i="1">
                <a:solidFill>
                  <a:srgbClr val="99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pt-BR" sz="3200" b="0" i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52" name="AutoShape 4" descr="Resultado de imagem para profissional técn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8" name="AutoShape 10" descr="Resultado de imagem para profissional técn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934453" y="429294"/>
            <a:ext cx="10515600" cy="1325563"/>
          </a:xfrm>
          <a:prstGeom prst="rect">
            <a:avLst/>
          </a:prstGeom>
          <a:effectLst>
            <a:outerShdw dist="28398" dir="17793903" algn="ctr" rotWithShape="0">
              <a:schemeClr val="bg1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dirty="0" smtClean="0">
                <a:latin typeface="+mj-lt"/>
                <a:ea typeface="+mj-ea"/>
                <a:cs typeface="+mj-cs"/>
              </a:rPr>
              <a:t>IMPORTÂNCIA DA </a:t>
            </a: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RELAÇÃO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PROFESSOR - ESTUDANTE</a:t>
            </a:r>
          </a:p>
        </p:txBody>
      </p:sp>
      <p:sp>
        <p:nvSpPr>
          <p:cNvPr id="18" name="Rectangle 13"/>
          <p:cNvSpPr txBox="1">
            <a:spLocks noChangeArrowheads="1"/>
          </p:cNvSpPr>
          <p:nvPr/>
        </p:nvSpPr>
        <p:spPr>
          <a:xfrm>
            <a:off x="1122947" y="2414589"/>
            <a:ext cx="9817769" cy="3582987"/>
          </a:xfrm>
          <a:prstGeom prst="rect">
            <a:avLst/>
          </a:prstGeom>
          <a:noFill/>
        </p:spPr>
        <p:txBody>
          <a:bodyPr/>
          <a:lstStyle/>
          <a:p>
            <a:pPr marL="228600" lvl="0" indent="-228600" algn="just" defTabSz="914400">
              <a:lnSpc>
                <a:spcPct val="90000"/>
              </a:lnSpc>
              <a:spcBef>
                <a:spcPts val="1000"/>
              </a:spcBef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</a:t>
            </a:r>
          </a:p>
          <a:p>
            <a:pPr marL="228600" lvl="0" indent="-228600" algn="just" defTabSz="914400">
              <a:lnSpc>
                <a:spcPct val="90000"/>
              </a:lnSpc>
              <a:spcBef>
                <a:spcPts val="1000"/>
              </a:spcBef>
            </a:pPr>
            <a:r>
              <a:rPr lang="pt-BR" sz="2800" dirty="0" smtClean="0">
                <a:latin typeface="+mj-lt"/>
              </a:rPr>
              <a:t>	</a:t>
            </a:r>
            <a:r>
              <a:rPr kumimoji="0" lang="pt-B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Mesmo</a:t>
            </a:r>
            <a:r>
              <a:rPr kumimoji="0" lang="pt-BR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quando há presença de virtualidade, existe uma relação interpessoal entre os sujeitos do processo educacional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  <p:bldP spid="1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1652336"/>
            <a:ext cx="12528885" cy="518962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08547" y="2152650"/>
            <a:ext cx="11983453" cy="4114800"/>
          </a:xfrm>
          <a:noFill/>
        </p:spPr>
        <p:txBody>
          <a:bodyPr>
            <a:normAutofit/>
          </a:bodyPr>
          <a:lstStyle/>
          <a:p>
            <a:pPr lvl="1"/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Apropriar-se das novas tecnologias e utilizá-las no contexto escolar</a:t>
            </a:r>
          </a:p>
          <a:p>
            <a:pPr lvl="1"/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Proporcionar aos alunos variadas experiências educacionais, considerando as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realidades vivenciadas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fora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do ambiente educacional</a:t>
            </a:r>
            <a:endParaRPr lang="pt-BR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Participar efetivamente do planejamento para utilização e avaliação do uso das </a:t>
            </a:r>
            <a:r>
              <a:rPr lang="pt-BR" sz="2800" dirty="0" err="1" smtClean="0">
                <a:solidFill>
                  <a:schemeClr val="accent3">
                    <a:lumMod val="50000"/>
                  </a:schemeClr>
                </a:solidFill>
              </a:rPr>
              <a:t>NTICs</a:t>
            </a:r>
            <a:endParaRPr lang="pt-BR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Qualificar-se para compreender as Metodologias Ativas de aprendizagem</a:t>
            </a:r>
            <a:endParaRPr lang="pt-BR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Querer ser </a:t>
            </a:r>
            <a:r>
              <a:rPr lang="pt-BR" sz="2800" dirty="0" smtClean="0">
                <a:solidFill>
                  <a:schemeClr val="accent3">
                    <a:lumMod val="50000"/>
                  </a:schemeClr>
                </a:solidFill>
              </a:rPr>
              <a:t>docente. </a:t>
            </a:r>
            <a:endParaRPr lang="pt-BR" sz="28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5" y="404815"/>
            <a:ext cx="11663434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Papel do docente nesse contexto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1" y="0"/>
            <a:ext cx="12192000" cy="48607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“Como </a:t>
            </a: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prática estritamente humana jamais pude entender a educação como experiência fria, sem alma, em que os sentimentos e as emoções, os desejos, os sonhos devessem ser reprimidos por uma espécie de ditadura racionalista. Nem tampouco jamais compreendi a prática educativa como uma experiência a que faltasse rigor em que se gera a necessária disciplina </a:t>
            </a: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intelectual” (Paulo Freire) </a:t>
            </a:r>
          </a:p>
          <a:p>
            <a:pPr algn="just"/>
            <a:endParaRPr lang="pt-BR" sz="3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72716" y="5341567"/>
            <a:ext cx="11614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(FREIRE, Paulo. Pedagogia da autonomia: Saberes necessários à pratica educativa. São Paulo: Paz e Terra, 1996. p. 146). 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0998" y="0"/>
            <a:ext cx="4987142" cy="636751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760" y="2527885"/>
            <a:ext cx="8596668" cy="3769567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107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OBRIGADO</a:t>
            </a:r>
            <a:r>
              <a:rPr lang="pt-BR" altLang="pt-BR" sz="80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8000" b="1" dirty="0">
                <a:solidFill>
                  <a:schemeClr val="accent1"/>
                </a:solidFill>
                <a:latin typeface="Trebuchet MS" panose="020B0603020202020204" pitchFamily="34" charset="0"/>
              </a:rPr>
            </a:br>
            <a:r>
              <a:rPr lang="pt-BR" altLang="pt-BR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8000" b="1" dirty="0" smtClean="0">
                <a:solidFill>
                  <a:schemeClr val="accent1"/>
                </a:solidFill>
                <a:latin typeface="Trebuchet MS" panose="020B0603020202020204" pitchFamily="34" charset="0"/>
              </a:rPr>
            </a:br>
            <a:r>
              <a:rPr lang="pt-BR" altLang="pt-BR" sz="31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degmaranjos@ifpb.edu.br</a:t>
            </a:r>
            <a:r>
              <a:rPr lang="pt-BR" altLang="pt-BR" sz="31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3100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31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pt-BR" altLang="pt-BR" sz="8000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8000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endParaRPr lang="pt-BR" sz="8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3006811"/>
            <a:ext cx="12192000" cy="3859427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09465" y="3719977"/>
            <a:ext cx="9968134" cy="1836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Quais </a:t>
            </a: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os cenários e </a:t>
            </a: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mudanças no contexto educacional?</a:t>
            </a:r>
          </a:p>
          <a:p>
            <a:pPr marL="0" indent="0" algn="ctr">
              <a:buNone/>
            </a:pP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Como a </a:t>
            </a: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universidade tem </a:t>
            </a: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se organizado?</a:t>
            </a:r>
          </a:p>
          <a:p>
            <a:pPr marL="0" indent="0" algn="ctr">
              <a:buNone/>
            </a:pP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Qual o papel da Relação interpessoal nesse contexto?</a:t>
            </a:r>
            <a:endParaRPr lang="pt-BR" altLang="pt-BR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/>
            <a:endParaRPr lang="pt-BR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2" descr="http://www.arleideincentivoaoesporte.com.br/home/wp-content/uploads/2011/07/d%C3%BAvidas-marke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6942" y="0"/>
            <a:ext cx="5019542" cy="301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7334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475873"/>
            <a:ext cx="12192000" cy="53903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5"/>
            <a:ext cx="11855939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Alguns cenários históricos </a:t>
            </a:r>
            <a:r>
              <a:rPr lang="pt-BR" sz="3200" dirty="0">
                <a:solidFill>
                  <a:srgbClr val="C00000"/>
                </a:solidFill>
              </a:rPr>
              <a:t>da Educação Superior no Brasil</a:t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463996" y="2002756"/>
            <a:ext cx="11040533" cy="5400675"/>
          </a:xfrm>
        </p:spPr>
        <p:txBody>
          <a:bodyPr>
            <a:normAutofit/>
          </a:bodyPr>
          <a:lstStyle/>
          <a:p>
            <a:pPr marL="868680" lvl="1" indent="-220663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 Complexa </a:t>
            </a:r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função regulatória</a:t>
            </a:r>
          </a:p>
          <a:p>
            <a:pPr marL="1150938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Legislações </a:t>
            </a:r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difusas e confusas</a:t>
            </a:r>
          </a:p>
          <a:p>
            <a:pPr marL="1150938" lvl="2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Excesso de burocracia &lt; </a:t>
            </a:r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controle com avaliação e </a:t>
            </a: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supervisão</a:t>
            </a:r>
          </a:p>
          <a:p>
            <a:pPr marL="868680" lvl="1" indent="-220663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 Ausência de diversificação institucional</a:t>
            </a:r>
            <a:endParaRPr lang="pt-BR" sz="32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68680" lvl="1" indent="-220663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Semelhanças em objetivos</a:t>
            </a:r>
            <a:r>
              <a:rPr lang="pt-BR" sz="3200" dirty="0">
                <a:solidFill>
                  <a:schemeClr val="accent3">
                    <a:lumMod val="50000"/>
                  </a:schemeClr>
                </a:solidFill>
              </a:rPr>
              <a:t>, estruturas e programas </a:t>
            </a: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acadêmicos</a:t>
            </a:r>
            <a:endParaRPr lang="pt-BR" sz="3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68680" lvl="1" indent="-220663" eaLnBrk="1" fontAlgn="auto" hangingPunct="1">
              <a:spcAft>
                <a:spcPts val="0"/>
              </a:spcAft>
              <a:buNone/>
              <a:defRPr/>
            </a:pPr>
            <a:endParaRPr lang="pt-B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475873"/>
            <a:ext cx="12192000" cy="53903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7095" y="404815"/>
            <a:ext cx="11438844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Alguns cenários históricos </a:t>
            </a:r>
            <a:r>
              <a:rPr lang="pt-BR" sz="3200" dirty="0">
                <a:solidFill>
                  <a:srgbClr val="C00000"/>
                </a:solidFill>
              </a:rPr>
              <a:t>da Educação Superior no Brasil</a:t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24418" y="1826294"/>
            <a:ext cx="11040533" cy="5400675"/>
          </a:xfrm>
        </p:spPr>
        <p:txBody>
          <a:bodyPr>
            <a:normAutofit/>
          </a:bodyPr>
          <a:lstStyle/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pt-BR" sz="4000" dirty="0" smtClean="0">
                <a:solidFill>
                  <a:schemeClr val="accent3">
                    <a:lumMod val="50000"/>
                  </a:schemeClr>
                </a:solidFill>
              </a:rPr>
              <a:t>Restrições à produção e disseminação do conhecimento</a:t>
            </a:r>
          </a:p>
          <a:p>
            <a:pPr marL="868680" lvl="1" indent="-220663">
              <a:buFont typeface="Wingdings 2"/>
              <a:buChar char=""/>
              <a:defRPr/>
            </a:pPr>
            <a:r>
              <a:rPr lang="pt-BR" sz="4000" dirty="0" smtClean="0">
                <a:solidFill>
                  <a:schemeClr val="accent3">
                    <a:lumMod val="50000"/>
                  </a:schemeClr>
                </a:solidFill>
              </a:rPr>
              <a:t> Baixa relação entre currículo acadêmico e realidades regionais, sociais e contextuais.</a:t>
            </a:r>
            <a:endParaRPr lang="pt-BR" sz="4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pt-BR" sz="4000" dirty="0" err="1" smtClean="0">
                <a:solidFill>
                  <a:schemeClr val="accent3">
                    <a:lumMod val="50000"/>
                  </a:schemeClr>
                </a:solidFill>
              </a:rPr>
              <a:t>Mercantilização</a:t>
            </a:r>
            <a:r>
              <a:rPr lang="pt-BR" sz="4000" dirty="0" smtClean="0">
                <a:solidFill>
                  <a:schemeClr val="accent3">
                    <a:lumMod val="50000"/>
                  </a:schemeClr>
                </a:solidFill>
              </a:rPr>
              <a:t> de ilusões (cultura bacharelesca)</a:t>
            </a:r>
          </a:p>
          <a:p>
            <a:pPr marL="868680" lvl="1" indent="-220663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endParaRPr lang="pt-B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363579"/>
            <a:ext cx="12192000" cy="550266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505" y="404815"/>
            <a:ext cx="11663434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Alguns cenários históricos </a:t>
            </a:r>
            <a:r>
              <a:rPr lang="pt-BR" sz="3200" dirty="0">
                <a:solidFill>
                  <a:srgbClr val="C00000"/>
                </a:solidFill>
              </a:rPr>
              <a:t>da Educação Superior no Brasil</a:t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72544" y="1954631"/>
            <a:ext cx="11040533" cy="5400675"/>
          </a:xfrm>
        </p:spPr>
        <p:txBody>
          <a:bodyPr>
            <a:normAutofit/>
          </a:bodyPr>
          <a:lstStyle/>
          <a:p>
            <a:pPr marL="868680" lvl="1" indent="-220663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 Ausência de políticas de qualificação do corpo docente</a:t>
            </a:r>
          </a:p>
          <a:p>
            <a:pPr marL="868680" lvl="1" indent="-220663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Confusão acerca dos papeis e ausência de interface entre o ensino e a pesquisa</a:t>
            </a:r>
          </a:p>
          <a:p>
            <a:pPr marL="868680" lvl="1" indent="-220663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pt-BR" sz="3200" dirty="0" smtClean="0">
                <a:solidFill>
                  <a:schemeClr val="accent3">
                    <a:lumMod val="50000"/>
                  </a:schemeClr>
                </a:solidFill>
              </a:rPr>
              <a:t>Docência como complemento de renda (particulares) ou estabilidade financeira (públicas)</a:t>
            </a:r>
          </a:p>
          <a:p>
            <a:pPr marL="868680" lvl="1" indent="-220663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endParaRPr lang="pt-BR" sz="32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68680" lvl="1" indent="-220663" eaLnBrk="1" fontAlgn="auto" hangingPunct="1">
              <a:spcAft>
                <a:spcPts val="0"/>
              </a:spcAft>
              <a:buNone/>
              <a:defRPr/>
            </a:pPr>
            <a:endParaRPr lang="pt-B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"/>
            <a:ext cx="12192000" cy="423511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49180" y="476250"/>
            <a:ext cx="11230588" cy="5812255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pt-BR" i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“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A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universidade, longe de poder resolver as suas crises, tem vindo a geri-las de molde a evitar que elas se aprofundem descontroladamente, recorrendo para isso à sua longa memória institucional e às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ambiguidades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do seu perfil administrativo.</a:t>
            </a:r>
          </a:p>
          <a:p>
            <a:pPr algn="just"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	Tem-se tratado de uma atuação ao sabor das pressões (reativa), com incorporação acrítica de lógicas sociais e institucionais exteriores (dependente) e sem perspectivas de médio e longo prazo (imediatista).”</a:t>
            </a:r>
          </a:p>
          <a:p>
            <a:pPr eaLnBrk="1" hangingPunct="1">
              <a:spcBef>
                <a:spcPct val="55000"/>
              </a:spcBef>
              <a:buFont typeface="Wingdings" pitchFamily="2" charset="2"/>
              <a:buNone/>
            </a:pPr>
            <a:endParaRPr lang="pt-BR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algn="just" eaLnBrk="1" hangingPunct="1">
              <a:spcBef>
                <a:spcPct val="55000"/>
              </a:spcBef>
              <a:buFont typeface="Wingdings" pitchFamily="2" charset="2"/>
              <a:buNone/>
            </a:pPr>
            <a:endParaRPr lang="pt-BR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 eaLnBrk="1" hangingPunct="1">
              <a:spcBef>
                <a:spcPct val="55000"/>
              </a:spcBef>
              <a:buFont typeface="Wingdings" pitchFamily="2" charset="2"/>
              <a:buNone/>
            </a:pP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SANTOS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pt-BR" sz="1800" dirty="0" err="1" smtClean="0">
                <a:solidFill>
                  <a:schemeClr val="accent3">
                    <a:lumMod val="50000"/>
                  </a:schemeClr>
                </a:solidFill>
              </a:rPr>
              <a:t>Boaventura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 de Sousa. </a:t>
            </a:r>
            <a:r>
              <a:rPr lang="pt-BR" sz="1800" i="1" dirty="0" smtClean="0">
                <a:solidFill>
                  <a:schemeClr val="accent3">
                    <a:lumMod val="50000"/>
                  </a:schemeClr>
                </a:solidFill>
              </a:rPr>
              <a:t>Pela mão de Alice – o social e </a:t>
            </a:r>
            <a:r>
              <a:rPr lang="pt-BR" sz="1800" i="1" dirty="0" smtClean="0">
                <a:solidFill>
                  <a:schemeClr val="accent3">
                    <a:lumMod val="50000"/>
                  </a:schemeClr>
                </a:solidFill>
              </a:rPr>
              <a:t>o político </a:t>
            </a:r>
            <a:r>
              <a:rPr lang="pt-BR" sz="1800" i="1" dirty="0" smtClean="0">
                <a:solidFill>
                  <a:schemeClr val="accent3">
                    <a:lumMod val="50000"/>
                  </a:schemeClr>
                </a:solidFill>
              </a:rPr>
              <a:t>na pós-modernidade</a:t>
            </a:r>
            <a:r>
              <a:rPr lang="pt-BR" sz="1800" dirty="0" smtClean="0">
                <a:solidFill>
                  <a:schemeClr val="accent3">
                    <a:lumMod val="50000"/>
                  </a:schemeClr>
                </a:solidFill>
              </a:rPr>
              <a:t>. Porto, Edições Afrontamento, 1994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6042"/>
            <a:ext cx="12192000" cy="3775046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5" name="Espaço Reservado para Número de Slide 5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475124"/>
            <a:ext cx="12192000" cy="1882781"/>
          </a:xfrm>
        </p:spPr>
        <p:txBody>
          <a:bodyPr anchor="ctr" anchorCtr="1">
            <a:normAutofit fontScale="90000"/>
          </a:bodyPr>
          <a:lstStyle/>
          <a:p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pt-BR" altLang="pt-BR" sz="4800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Para onde caminha a universidade no Brasil</a:t>
            </a:r>
            <a:r>
              <a:rPr lang="pt-BR" altLang="pt-BR" b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?</a:t>
            </a:r>
            <a: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4800" b="1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endParaRPr lang="pt-BR" sz="3200" dirty="0">
              <a:solidFill>
                <a:schemeClr val="accent2"/>
              </a:solidFill>
              <a:latin typeface="Trebuchet MS" panose="020B0603020202020204" pitchFamily="34" charset="0"/>
            </a:endParaRPr>
          </a:p>
        </p:txBody>
      </p:sp>
      <p:pic>
        <p:nvPicPr>
          <p:cNvPr id="17411" name="Picture 3" descr="C:\Users\ifpb\Pictures\caminho-pesquisa-bras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12192000" cy="49088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479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379621"/>
            <a:ext cx="12192000" cy="548661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5"/>
            <a:ext cx="11855939" cy="720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Alguns contextos atuais da </a:t>
            </a:r>
            <a:r>
              <a:rPr lang="pt-BR" sz="3200" dirty="0">
                <a:solidFill>
                  <a:srgbClr val="C00000"/>
                </a:solidFill>
              </a:rPr>
              <a:t>Educação Superior no Brasil</a:t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576292" y="2211305"/>
            <a:ext cx="11040533" cy="3387391"/>
          </a:xfrm>
        </p:spPr>
        <p:txBody>
          <a:bodyPr>
            <a:normAutofit/>
          </a:bodyPr>
          <a:lstStyle/>
          <a:p>
            <a:pPr marL="868680" lvl="1" indent="-220663"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</a:rPr>
              <a:t>Resistência na implementação de metodologias ativas ou inovadoras</a:t>
            </a:r>
          </a:p>
          <a:p>
            <a:pPr marL="868680" lvl="1" indent="-283464">
              <a:lnSpc>
                <a:spcPct val="80000"/>
              </a:lnSpc>
              <a:defRPr/>
            </a:pP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</a:rPr>
              <a:t>Ausência de compreensão da real importância da </a:t>
            </a:r>
            <a:r>
              <a:rPr lang="pt-BR" sz="3600" dirty="0" err="1" smtClean="0">
                <a:solidFill>
                  <a:schemeClr val="accent3">
                    <a:lumMod val="50000"/>
                  </a:schemeClr>
                </a:solidFill>
              </a:rPr>
              <a:t>EaD</a:t>
            </a:r>
            <a:endParaRPr lang="pt-BR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68680" lvl="1" indent="-283464">
              <a:lnSpc>
                <a:spcPct val="80000"/>
              </a:lnSpc>
              <a:defRPr/>
            </a:pP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</a:rPr>
              <a:t>Intencionalidade mercantil na inserção de atividades on-line. 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endParaRPr lang="pt-BR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68680" lvl="1" indent="-220663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endParaRPr lang="pt-BR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1636294"/>
            <a:ext cx="12528885" cy="5205663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8598" y="1804989"/>
            <a:ext cx="11317816" cy="3582987"/>
          </a:xfrm>
          <a:noFill/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Capacitação para as mudanças (pessoal e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organizacional)</a:t>
            </a: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Ampliar a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qualidade e tornar mais atrativa a presença de </a:t>
            </a:r>
            <a:r>
              <a:rPr lang="pt-BR" i="1" dirty="0" smtClean="0">
                <a:solidFill>
                  <a:schemeClr val="accent3">
                    <a:lumMod val="50000"/>
                  </a:schemeClr>
                </a:solidFill>
              </a:rPr>
              <a:t>software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educacionais</a:t>
            </a: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Buscar formas de integrar o uso das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NTICs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 ao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currículo</a:t>
            </a: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Dialogar constantemente acerca da necessidade de flexibilizar e adequar currículos, metodologias e avaliações aos contextos</a:t>
            </a:r>
          </a:p>
          <a:p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Incentivar a autonomia docente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r>
              <a:rPr lang="pt-BR" sz="3200" dirty="0" smtClean="0">
                <a:solidFill>
                  <a:srgbClr val="C00000"/>
                </a:solidFill>
              </a:rPr>
              <a:t>Ações </a:t>
            </a:r>
            <a:r>
              <a:rPr lang="pt-BR" sz="3200" dirty="0" smtClean="0">
                <a:solidFill>
                  <a:srgbClr val="C00000"/>
                </a:solidFill>
              </a:rPr>
              <a:t>institucionais necessárias </a:t>
            </a:r>
            <a:r>
              <a:rPr lang="pt-BR" sz="3200" dirty="0">
                <a:solidFill>
                  <a:srgbClr val="C00000"/>
                </a:solidFill>
              </a:rPr>
              <a:t/>
            </a:r>
            <a:br>
              <a:rPr lang="pt-BR" sz="3200" dirty="0">
                <a:solidFill>
                  <a:srgbClr val="C00000"/>
                </a:solidFill>
              </a:rPr>
            </a:br>
            <a:endParaRPr lang="pt-BR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ysClr val="window" lastClr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</TotalTime>
  <Words>429</Words>
  <Application>Microsoft Office PowerPoint</Application>
  <PresentationFormat>Personalizar</PresentationFormat>
  <Paragraphs>74</Paragraphs>
  <Slides>17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Office Theme</vt:lpstr>
      <vt:lpstr>INTERAÇÃO PROFESSOR/ESTUDANTE  COMO LIDAR COM PRESSÕES E CONFLITOS NOS NOVOS CONTEXTOS DE APRENDIZAGEM? </vt:lpstr>
      <vt:lpstr>Slide 2</vt:lpstr>
      <vt:lpstr> Alguns cenários históricos da Educação Superior no Brasil </vt:lpstr>
      <vt:lpstr> Alguns cenários históricos da Educação Superior no Brasil </vt:lpstr>
      <vt:lpstr> Alguns cenários históricos da Educação Superior no Brasil </vt:lpstr>
      <vt:lpstr>Slide 6</vt:lpstr>
      <vt:lpstr>     Para onde caminha a universidade no Brasil? </vt:lpstr>
      <vt:lpstr> Alguns contextos atuais da Educação Superior no Brasil </vt:lpstr>
      <vt:lpstr> Ações institucionais necessárias  </vt:lpstr>
      <vt:lpstr>   Como lidar com pressões e conflitos nesse contexto? </vt:lpstr>
      <vt:lpstr>Slide 11</vt:lpstr>
      <vt:lpstr>Slide 12</vt:lpstr>
      <vt:lpstr>Slide 13</vt:lpstr>
      <vt:lpstr>Slide 14</vt:lpstr>
      <vt:lpstr> Papel do docente nesse contexto </vt:lpstr>
      <vt:lpstr>Slide 16</vt:lpstr>
      <vt:lpstr>  OBRIGADO  degmaranjos@ifpb.edu.br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Diversidade na Rede Federal de EPT</dc:title>
  <dc:creator>Lisiane Correa Gomes Silveira</dc:creator>
  <cp:lastModifiedBy>ifpb</cp:lastModifiedBy>
  <cp:revision>103</cp:revision>
  <dcterms:created xsi:type="dcterms:W3CDTF">2015-05-22T17:18:56Z</dcterms:created>
  <dcterms:modified xsi:type="dcterms:W3CDTF">2018-05-03T16:30:01Z</dcterms:modified>
</cp:coreProperties>
</file>